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3" r:id="rId9"/>
    <p:sldId id="262" r:id="rId10"/>
    <p:sldId id="261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97084-F390-D14A-B061-360DD4F5EEA4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BD432-0543-A44B-8598-23CECC551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BD432-0543-A44B-8598-23CECC551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794933"/>
            <a:ext cx="7990418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 will be taking up your artist journals to grade on </a:t>
            </a:r>
            <a:r>
              <a:rPr lang="en-US" sz="3200" b="1" dirty="0" smtClean="0"/>
              <a:t>Wednesday, October </a:t>
            </a:r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</a:p>
          <a:p>
            <a:r>
              <a:rPr lang="en-US" sz="3000" baseline="30000" dirty="0" err="1" smtClean="0"/>
              <a:t>Estoy</a:t>
            </a:r>
            <a:r>
              <a:rPr lang="en-US" sz="3000" baseline="30000" dirty="0" smtClean="0"/>
              <a:t> </a:t>
            </a:r>
            <a:r>
              <a:rPr lang="en-US" sz="3000" baseline="30000" dirty="0" err="1" smtClean="0"/>
              <a:t>ocupando</a:t>
            </a:r>
            <a:r>
              <a:rPr lang="en-US" sz="3000" baseline="30000" dirty="0" smtClean="0"/>
              <a:t> los</a:t>
            </a:r>
            <a:r>
              <a:rPr lang="en-US" sz="3000" dirty="0" smtClean="0"/>
              <a:t> </a:t>
            </a:r>
            <a:r>
              <a:rPr lang="en-US" sz="2200" dirty="0" err="1" smtClean="0"/>
              <a:t>diarios</a:t>
            </a:r>
            <a:r>
              <a:rPr lang="en-US" sz="2200" dirty="0" smtClean="0"/>
              <a:t> de </a:t>
            </a:r>
            <a:r>
              <a:rPr lang="en-US" sz="2200" dirty="0" err="1" smtClean="0"/>
              <a:t>artista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calificare</a:t>
            </a:r>
            <a:r>
              <a:rPr lang="en-US" sz="2200" dirty="0" smtClean="0"/>
              <a:t> </a:t>
            </a:r>
            <a:r>
              <a:rPr lang="en-US" sz="2200" dirty="0" err="1" smtClean="0"/>
              <a:t>miercoles</a:t>
            </a:r>
            <a:r>
              <a:rPr lang="en-US" sz="2200" dirty="0" smtClean="0"/>
              <a:t>, el </a:t>
            </a:r>
            <a:r>
              <a:rPr lang="en-US" sz="2200" dirty="0" err="1" smtClean="0"/>
              <a:t>primero</a:t>
            </a:r>
            <a:r>
              <a:rPr lang="en-US" sz="2200" dirty="0" smtClean="0"/>
              <a:t> de </a:t>
            </a:r>
            <a:r>
              <a:rPr lang="en-US" sz="2200" dirty="0" err="1" smtClean="0"/>
              <a:t>octobre</a:t>
            </a:r>
            <a:endParaRPr lang="en-US" sz="2200" baseline="30000" dirty="0" smtClean="0"/>
          </a:p>
          <a:p>
            <a:r>
              <a:rPr lang="en-US" sz="3200" b="1" dirty="0" smtClean="0"/>
              <a:t> </a:t>
            </a:r>
            <a:r>
              <a:rPr lang="en-US" sz="3200" dirty="0" smtClean="0"/>
              <a:t>You should make sure you have </a:t>
            </a:r>
          </a:p>
          <a:p>
            <a:pPr lvl="1"/>
            <a:r>
              <a:rPr lang="en-US" sz="2400" b="1" dirty="0" smtClean="0"/>
              <a:t>1. </a:t>
            </a:r>
            <a:r>
              <a:rPr lang="en-US" sz="2400" b="1" dirty="0" smtClean="0"/>
              <a:t>Definition </a:t>
            </a:r>
            <a:r>
              <a:rPr lang="en-US" sz="2400" dirty="0" smtClean="0"/>
              <a:t>(La </a:t>
            </a:r>
            <a:r>
              <a:rPr lang="en-US" sz="2400" dirty="0" err="1" smtClean="0"/>
              <a:t>definición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b="1" dirty="0" smtClean="0"/>
              <a:t>2. Writing </a:t>
            </a:r>
            <a:r>
              <a:rPr lang="en-US" sz="2400" b="1" dirty="0" smtClean="0"/>
              <a:t>Responses </a:t>
            </a:r>
            <a:r>
              <a:rPr lang="en-US" sz="2400" dirty="0" smtClean="0"/>
              <a:t>(</a:t>
            </a:r>
            <a:r>
              <a:rPr lang="en-US" sz="2400" dirty="0" err="1" smtClean="0"/>
              <a:t>Repuesta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escrito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b="1" dirty="0" smtClean="0"/>
              <a:t>3. Drawings/ doodles </a:t>
            </a:r>
            <a:r>
              <a:rPr lang="en-US" sz="2400" dirty="0" smtClean="0"/>
              <a:t>(</a:t>
            </a:r>
            <a:r>
              <a:rPr lang="en-US" sz="2400" dirty="0" err="1" smtClean="0"/>
              <a:t>dibujos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2575" lvl="1" indent="0">
              <a:buNone/>
            </a:pPr>
            <a:r>
              <a:rPr lang="en-US" sz="3200" b="1" dirty="0" smtClean="0"/>
              <a:t>In EACH section</a:t>
            </a:r>
          </a:p>
          <a:p>
            <a:pPr marL="282575" lvl="1" indent="0">
              <a:buNone/>
            </a:pPr>
            <a:endParaRPr lang="en-US" sz="3200" dirty="0"/>
          </a:p>
          <a:p>
            <a:pPr marL="282575" lvl="1" indent="0">
              <a:buNone/>
            </a:pPr>
            <a:r>
              <a:rPr lang="en-US" sz="3200" dirty="0" smtClean="0"/>
              <a:t>Hint: it is easiest to do all of this in class</a:t>
            </a:r>
          </a:p>
          <a:p>
            <a:pPr marL="282575" lvl="1" indent="0">
              <a:buNone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6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mmetrical_bal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6" y="41727"/>
            <a:ext cx="4622801" cy="6816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9067" y="2573867"/>
            <a:ext cx="1405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C1C10"/>
                </a:solidFill>
              </a:rPr>
              <a:t>2. Name </a:t>
            </a:r>
            <a:r>
              <a:rPr lang="en-US" sz="2400" dirty="0" smtClean="0">
                <a:solidFill>
                  <a:srgbClr val="1C1C10"/>
                </a:solidFill>
              </a:rPr>
              <a:t>the type of balance</a:t>
            </a:r>
            <a:endParaRPr lang="en-US" sz="2400" dirty="0">
              <a:solidFill>
                <a:srgbClr val="1C1C1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4400" y="4470399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474747"/>
                </a:solidFill>
              </a:rPr>
              <a:t>Llame</a:t>
            </a:r>
            <a:r>
              <a:rPr lang="en-US" dirty="0" smtClean="0">
                <a:solidFill>
                  <a:srgbClr val="474747"/>
                </a:solidFill>
              </a:rPr>
              <a:t> el </a:t>
            </a:r>
            <a:r>
              <a:rPr lang="en-US" dirty="0" err="1" smtClean="0">
                <a:solidFill>
                  <a:srgbClr val="474747"/>
                </a:solidFill>
              </a:rPr>
              <a:t>tipo</a:t>
            </a:r>
            <a:r>
              <a:rPr lang="en-US" dirty="0" smtClean="0">
                <a:solidFill>
                  <a:srgbClr val="474747"/>
                </a:solidFill>
              </a:rPr>
              <a:t> de </a:t>
            </a:r>
            <a:r>
              <a:rPr lang="en-US" dirty="0" err="1" smtClean="0">
                <a:solidFill>
                  <a:srgbClr val="474747"/>
                </a:solidFill>
              </a:rPr>
              <a:t>balanza</a:t>
            </a:r>
            <a:endParaRPr lang="en-US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46490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" y="611088"/>
            <a:ext cx="7626837" cy="5933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8933" y="6488668"/>
            <a:ext cx="684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www.artworkbyrachel.com</a:t>
            </a:r>
            <a:r>
              <a:rPr lang="en-US" dirty="0"/>
              <a:t>/radial-</a:t>
            </a:r>
            <a:r>
              <a:rPr lang="en-US" dirty="0" err="1"/>
              <a:t>balance.html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538" y="87868"/>
            <a:ext cx="897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3. Name the type of balance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4"/>
            <a:ext cx="7583488" cy="987114"/>
          </a:xfrm>
        </p:spPr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96" y="1828800"/>
            <a:ext cx="3521604" cy="460586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center of interest</a:t>
            </a:r>
          </a:p>
          <a:p>
            <a:pPr algn="ctr"/>
            <a:r>
              <a:rPr lang="en-US" sz="3200" dirty="0" smtClean="0"/>
              <a:t>The place where your eye goes first</a:t>
            </a:r>
            <a:endParaRPr lang="en-US" sz="3200" dirty="0"/>
          </a:p>
        </p:txBody>
      </p:sp>
      <p:pic>
        <p:nvPicPr>
          <p:cNvPr id="4" name="Picture 3" descr="101737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57867"/>
            <a:ext cx="48768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6533" y="6434667"/>
            <a:ext cx="672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jpmdp.weebly.com</a:t>
            </a:r>
            <a:r>
              <a:rPr lang="en-US" dirty="0"/>
              <a:t>/digital-</a:t>
            </a:r>
            <a:r>
              <a:rPr lang="en-US" dirty="0" err="1"/>
              <a:t>arts.html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1600" y="88425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énfasis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1333" y="4809066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474747"/>
                </a:solidFill>
              </a:rPr>
              <a:t>El </a:t>
            </a:r>
            <a:r>
              <a:rPr lang="en-US" dirty="0" err="1" smtClean="0">
                <a:solidFill>
                  <a:srgbClr val="474747"/>
                </a:solidFill>
              </a:rPr>
              <a:t>centro</a:t>
            </a:r>
            <a:r>
              <a:rPr lang="en-US" dirty="0" smtClean="0">
                <a:solidFill>
                  <a:srgbClr val="474747"/>
                </a:solidFill>
              </a:rPr>
              <a:t> de </a:t>
            </a:r>
            <a:r>
              <a:rPr lang="en-US" dirty="0" err="1" smtClean="0">
                <a:solidFill>
                  <a:srgbClr val="474747"/>
                </a:solidFill>
              </a:rPr>
              <a:t>interés</a:t>
            </a:r>
            <a:endParaRPr lang="en-US" dirty="0" smtClean="0">
              <a:solidFill>
                <a:srgbClr val="47474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474747"/>
                </a:solidFill>
              </a:rPr>
              <a:t>El </a:t>
            </a:r>
            <a:r>
              <a:rPr lang="en-US" dirty="0" err="1" smtClean="0">
                <a:solidFill>
                  <a:srgbClr val="474747"/>
                </a:solidFill>
              </a:rPr>
              <a:t>lugar</a:t>
            </a:r>
            <a:r>
              <a:rPr lang="en-US" dirty="0" smtClean="0">
                <a:solidFill>
                  <a:srgbClr val="474747"/>
                </a:solidFill>
              </a:rPr>
              <a:t> </a:t>
            </a:r>
            <a:r>
              <a:rPr lang="en-US" dirty="0" err="1" smtClean="0">
                <a:solidFill>
                  <a:srgbClr val="474747"/>
                </a:solidFill>
              </a:rPr>
              <a:t>donde</a:t>
            </a:r>
            <a:r>
              <a:rPr lang="en-US" dirty="0" smtClean="0">
                <a:solidFill>
                  <a:srgbClr val="474747"/>
                </a:solidFill>
              </a:rPr>
              <a:t> </a:t>
            </a:r>
            <a:r>
              <a:rPr lang="en-US" dirty="0" err="1" smtClean="0">
                <a:solidFill>
                  <a:srgbClr val="474747"/>
                </a:solidFill>
              </a:rPr>
              <a:t>su</a:t>
            </a:r>
            <a:r>
              <a:rPr lang="en-US" dirty="0" smtClean="0">
                <a:solidFill>
                  <a:srgbClr val="474747"/>
                </a:solidFill>
              </a:rPr>
              <a:t> </a:t>
            </a:r>
            <a:r>
              <a:rPr lang="en-US" dirty="0" err="1" smtClean="0">
                <a:solidFill>
                  <a:srgbClr val="474747"/>
                </a:solidFill>
              </a:rPr>
              <a:t>ojo</a:t>
            </a:r>
            <a:r>
              <a:rPr lang="en-US" dirty="0" smtClean="0">
                <a:solidFill>
                  <a:srgbClr val="474747"/>
                </a:solidFill>
              </a:rPr>
              <a:t> se </a:t>
            </a:r>
            <a:r>
              <a:rPr lang="en-US" dirty="0" err="1" smtClean="0">
                <a:solidFill>
                  <a:srgbClr val="474747"/>
                </a:solidFill>
              </a:rPr>
              <a:t>ve</a:t>
            </a:r>
            <a:r>
              <a:rPr lang="en-US" dirty="0" smtClean="0">
                <a:solidFill>
                  <a:srgbClr val="474747"/>
                </a:solidFill>
              </a:rPr>
              <a:t> al principio</a:t>
            </a:r>
            <a:endParaRPr lang="en-US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8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rastingsha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830997"/>
            <a:ext cx="6337300" cy="151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3" y="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1C1C10"/>
                </a:solidFill>
              </a:rPr>
              <a:t>Contrast a shape with its surroundings</a:t>
            </a:r>
          </a:p>
          <a:p>
            <a:r>
              <a:rPr lang="en-US" sz="2400" dirty="0">
                <a:solidFill>
                  <a:srgbClr val="1C1C10"/>
                </a:solidFill>
              </a:rPr>
              <a:t>	</a:t>
            </a:r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1. </a:t>
            </a:r>
            <a:r>
              <a:rPr lang="en-US" sz="2000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Contraste</a:t>
            </a:r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una</a:t>
            </a:r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forma con </a:t>
            </a:r>
            <a:r>
              <a:rPr lang="en-US" sz="2000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su</a:t>
            </a:r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etorno</a:t>
            </a: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 descr="temperaturecontr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33" y="3048411"/>
            <a:ext cx="6337300" cy="151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" y="2341444"/>
            <a:ext cx="789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1C10"/>
                </a:solidFill>
              </a:rPr>
              <a:t>2. Create a contrast of temperature</a:t>
            </a:r>
          </a:p>
          <a:p>
            <a:r>
              <a:rPr lang="en-US" sz="2400" dirty="0">
                <a:solidFill>
                  <a:srgbClr val="1C1C10"/>
                </a:solidFill>
              </a:rPr>
              <a:t>	</a:t>
            </a:r>
            <a:r>
              <a:rPr lang="en-US" sz="2000" dirty="0" smtClean="0">
                <a:solidFill>
                  <a:srgbClr val="474747"/>
                </a:solidFill>
              </a:rPr>
              <a:t>2. </a:t>
            </a:r>
            <a:r>
              <a:rPr lang="en-US" sz="2000" dirty="0" err="1" smtClean="0">
                <a:solidFill>
                  <a:srgbClr val="474747"/>
                </a:solidFill>
              </a:rPr>
              <a:t>Crear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una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contraste</a:t>
            </a:r>
            <a:r>
              <a:rPr lang="en-US" sz="2000" dirty="0" smtClean="0">
                <a:solidFill>
                  <a:srgbClr val="474747"/>
                </a:solidFill>
              </a:rPr>
              <a:t> de temperature de color</a:t>
            </a:r>
            <a:endParaRPr lang="en-US" sz="2000" dirty="0">
              <a:solidFill>
                <a:srgbClr val="474747"/>
              </a:solidFill>
            </a:endParaRPr>
          </a:p>
        </p:txBody>
      </p:sp>
      <p:pic>
        <p:nvPicPr>
          <p:cNvPr id="6" name="Picture 5" descr="valuecontra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33" y="5346700"/>
            <a:ext cx="6337300" cy="151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133" y="4477603"/>
            <a:ext cx="802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1C10"/>
                </a:solidFill>
              </a:rPr>
              <a:t>3. Use a darker or lighter value</a:t>
            </a:r>
          </a:p>
          <a:p>
            <a:r>
              <a:rPr lang="en-US" sz="2400" dirty="0" smtClean="0">
                <a:solidFill>
                  <a:srgbClr val="1C1C10"/>
                </a:solidFill>
              </a:rPr>
              <a:t>	</a:t>
            </a:r>
            <a:r>
              <a:rPr lang="en-US" sz="2000" dirty="0" smtClean="0">
                <a:solidFill>
                  <a:srgbClr val="474747"/>
                </a:solidFill>
              </a:rPr>
              <a:t>3. </a:t>
            </a:r>
            <a:r>
              <a:rPr lang="en-US" sz="2000" dirty="0" err="1" smtClean="0">
                <a:solidFill>
                  <a:srgbClr val="474747"/>
                </a:solidFill>
              </a:rPr>
              <a:t>Utilice</a:t>
            </a:r>
            <a:r>
              <a:rPr lang="en-US" sz="2000" dirty="0" smtClean="0">
                <a:solidFill>
                  <a:srgbClr val="474747"/>
                </a:solidFill>
              </a:rPr>
              <a:t> un valor </a:t>
            </a:r>
            <a:r>
              <a:rPr lang="en-US" sz="2000" dirty="0" err="1" smtClean="0">
                <a:solidFill>
                  <a:srgbClr val="474747"/>
                </a:solidFill>
              </a:rPr>
              <a:t>más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oscuro</a:t>
            </a:r>
            <a:r>
              <a:rPr lang="en-US" sz="2000" dirty="0" smtClean="0">
                <a:solidFill>
                  <a:srgbClr val="474747"/>
                </a:solidFill>
              </a:rPr>
              <a:t> o </a:t>
            </a:r>
            <a:r>
              <a:rPr lang="en-US" sz="2000" dirty="0" err="1" smtClean="0">
                <a:solidFill>
                  <a:srgbClr val="474747"/>
                </a:solidFill>
              </a:rPr>
              <a:t>más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claro</a:t>
            </a:r>
            <a:endParaRPr lang="en-US" sz="2000" dirty="0">
              <a:solidFill>
                <a:srgbClr val="47474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7867" y="254000"/>
            <a:ext cx="1236133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1C10"/>
                </a:solidFill>
              </a:rPr>
              <a:t>6</a:t>
            </a:r>
          </a:p>
          <a:p>
            <a:pPr algn="ctr"/>
            <a:endParaRPr lang="en-US" sz="3200" b="1" dirty="0">
              <a:solidFill>
                <a:srgbClr val="1C1C1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T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E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C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H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N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I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Q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U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E</a:t>
            </a:r>
          </a:p>
          <a:p>
            <a:pPr algn="ctr"/>
            <a:r>
              <a:rPr lang="en-US" sz="3200" b="1" dirty="0">
                <a:solidFill>
                  <a:srgbClr val="1C1C10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8100" y="63963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C1C10"/>
                </a:solidFill>
              </a:rPr>
              <a:t>6 </a:t>
            </a:r>
            <a:r>
              <a:rPr lang="en-US" sz="2400" dirty="0" err="1" smtClean="0">
                <a:solidFill>
                  <a:srgbClr val="1C1C10"/>
                </a:solidFill>
              </a:rPr>
              <a:t>técnicas</a:t>
            </a:r>
            <a:endParaRPr lang="en-US" sz="2400" dirty="0">
              <a:solidFill>
                <a:srgbClr val="1C1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ionall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904964"/>
            <a:ext cx="6337300" cy="1511300"/>
          </a:xfrm>
          <a:prstGeom prst="rect">
            <a:avLst/>
          </a:prstGeom>
        </p:spPr>
      </p:pic>
      <p:pic>
        <p:nvPicPr>
          <p:cNvPr id="3" name="Picture 2" descr="isolatetoempha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088216"/>
            <a:ext cx="6337300" cy="1511300"/>
          </a:xfrm>
          <a:prstGeom prst="rect">
            <a:avLst/>
          </a:prstGeom>
        </p:spPr>
      </p:pic>
      <p:pic>
        <p:nvPicPr>
          <p:cNvPr id="4" name="Picture 3" descr="intensityof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5346700"/>
            <a:ext cx="6337300" cy="151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267" y="73967"/>
            <a:ext cx="747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1C10"/>
                </a:solidFill>
              </a:rPr>
              <a:t>4. Focus attention with converging lines</a:t>
            </a:r>
          </a:p>
          <a:p>
            <a:r>
              <a:rPr lang="en-US" sz="2400" dirty="0">
                <a:solidFill>
                  <a:srgbClr val="1C1C10"/>
                </a:solidFill>
              </a:rPr>
              <a:t>	</a:t>
            </a:r>
            <a:r>
              <a:rPr lang="en-US" sz="2000" dirty="0" smtClean="0">
                <a:solidFill>
                  <a:srgbClr val="474747"/>
                </a:solidFill>
              </a:rPr>
              <a:t>4. </a:t>
            </a:r>
            <a:r>
              <a:rPr lang="en-US" sz="2000" dirty="0" err="1" smtClean="0">
                <a:solidFill>
                  <a:srgbClr val="474747"/>
                </a:solidFill>
              </a:rPr>
              <a:t>Centrar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atención</a:t>
            </a:r>
            <a:r>
              <a:rPr lang="en-US" sz="2000" dirty="0" smtClean="0">
                <a:solidFill>
                  <a:srgbClr val="474747"/>
                </a:solidFill>
              </a:rPr>
              <a:t> con </a:t>
            </a:r>
            <a:r>
              <a:rPr lang="en-US" sz="2000" dirty="0" err="1" smtClean="0">
                <a:solidFill>
                  <a:srgbClr val="474747"/>
                </a:solidFill>
              </a:rPr>
              <a:t>líneas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convergentes</a:t>
            </a:r>
            <a:endParaRPr lang="en-US" sz="2400" dirty="0">
              <a:solidFill>
                <a:srgbClr val="1C1C1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267" y="2309167"/>
            <a:ext cx="697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1C10"/>
                </a:solidFill>
              </a:rPr>
              <a:t>5. Isolate the object you want emphasized</a:t>
            </a:r>
          </a:p>
          <a:p>
            <a:r>
              <a:rPr lang="en-US" sz="2400" dirty="0">
                <a:solidFill>
                  <a:srgbClr val="1C1C10"/>
                </a:solidFill>
              </a:rPr>
              <a:t>	</a:t>
            </a:r>
            <a:r>
              <a:rPr lang="en-US" sz="2000" dirty="0" smtClean="0">
                <a:solidFill>
                  <a:srgbClr val="474747"/>
                </a:solidFill>
              </a:rPr>
              <a:t>5. </a:t>
            </a:r>
            <a:r>
              <a:rPr lang="en-US" sz="2000" dirty="0" err="1" smtClean="0">
                <a:solidFill>
                  <a:srgbClr val="474747"/>
                </a:solidFill>
              </a:rPr>
              <a:t>Aislar</a:t>
            </a:r>
            <a:r>
              <a:rPr lang="en-US" sz="2000" dirty="0" smtClean="0">
                <a:solidFill>
                  <a:srgbClr val="474747"/>
                </a:solidFill>
              </a:rPr>
              <a:t> el </a:t>
            </a:r>
            <a:r>
              <a:rPr lang="en-US" sz="2000" dirty="0" err="1" smtClean="0">
                <a:solidFill>
                  <a:srgbClr val="474747"/>
                </a:solidFill>
              </a:rPr>
              <a:t>objeto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que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quiere</a:t>
            </a:r>
            <a:r>
              <a:rPr lang="en-US" sz="2000" dirty="0" smtClean="0">
                <a:solidFill>
                  <a:srgbClr val="474747"/>
                </a:solidFill>
              </a:rPr>
              <a:t> </a:t>
            </a:r>
            <a:r>
              <a:rPr lang="en-US" sz="2000" dirty="0" err="1" smtClean="0">
                <a:solidFill>
                  <a:srgbClr val="474747"/>
                </a:solidFill>
              </a:rPr>
              <a:t>enfatizado</a:t>
            </a:r>
            <a:endParaRPr lang="en-US" sz="2400" dirty="0">
              <a:solidFill>
                <a:srgbClr val="1C1C1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67" y="4612100"/>
            <a:ext cx="78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1C10"/>
                </a:solidFill>
              </a:rPr>
              <a:t>6. Increase the object’s intensity of color</a:t>
            </a:r>
          </a:p>
          <a:p>
            <a:r>
              <a:rPr lang="en-US" sz="2400" dirty="0">
                <a:solidFill>
                  <a:srgbClr val="1C1C10"/>
                </a:solidFill>
              </a:rPr>
              <a:t>	</a:t>
            </a:r>
            <a:r>
              <a:rPr lang="en-US" sz="2000" dirty="0" smtClean="0">
                <a:solidFill>
                  <a:srgbClr val="474747"/>
                </a:solidFill>
              </a:rPr>
              <a:t>6. </a:t>
            </a:r>
            <a:r>
              <a:rPr lang="en-US" sz="2000" dirty="0" err="1" smtClean="0">
                <a:solidFill>
                  <a:srgbClr val="474747"/>
                </a:solidFill>
              </a:rPr>
              <a:t>Aumento</a:t>
            </a:r>
            <a:r>
              <a:rPr lang="en-US" sz="2000" dirty="0" smtClean="0">
                <a:solidFill>
                  <a:srgbClr val="474747"/>
                </a:solidFill>
              </a:rPr>
              <a:t> la </a:t>
            </a:r>
            <a:r>
              <a:rPr lang="en-US" sz="2000" dirty="0" err="1" smtClean="0">
                <a:solidFill>
                  <a:srgbClr val="474747"/>
                </a:solidFill>
              </a:rPr>
              <a:t>intensidad</a:t>
            </a:r>
            <a:r>
              <a:rPr lang="en-US" sz="2000" dirty="0" smtClean="0">
                <a:solidFill>
                  <a:srgbClr val="474747"/>
                </a:solidFill>
              </a:rPr>
              <a:t> del color </a:t>
            </a:r>
            <a:endParaRPr lang="en-US" sz="2400" dirty="0">
              <a:solidFill>
                <a:srgbClr val="1C1C1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7867" y="254000"/>
            <a:ext cx="1236133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C1C10"/>
                </a:solidFill>
              </a:rPr>
              <a:t>6</a:t>
            </a:r>
          </a:p>
          <a:p>
            <a:pPr algn="ctr"/>
            <a:endParaRPr lang="en-US" sz="3200" b="1" dirty="0">
              <a:solidFill>
                <a:srgbClr val="1C1C1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T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E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C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H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N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I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Q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U</a:t>
            </a:r>
          </a:p>
          <a:p>
            <a:pPr algn="ctr"/>
            <a:r>
              <a:rPr lang="en-US" sz="3200" b="1" dirty="0" smtClean="0">
                <a:solidFill>
                  <a:srgbClr val="1C1C10"/>
                </a:solidFill>
              </a:rPr>
              <a:t>E</a:t>
            </a:r>
          </a:p>
          <a:p>
            <a:pPr algn="ctr"/>
            <a:r>
              <a:rPr lang="en-US" sz="3200" b="1" dirty="0">
                <a:solidFill>
                  <a:srgbClr val="1C1C10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8100" y="63963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C1C10"/>
                </a:solidFill>
              </a:rPr>
              <a:t>6 </a:t>
            </a:r>
            <a:r>
              <a:rPr lang="en-US" sz="2400" dirty="0" err="1" smtClean="0">
                <a:solidFill>
                  <a:srgbClr val="1C1C10"/>
                </a:solidFill>
              </a:rPr>
              <a:t>técnicas</a:t>
            </a:r>
            <a:endParaRPr lang="en-US" sz="2400" dirty="0">
              <a:solidFill>
                <a:srgbClr val="1C1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sskullbygeorgiaokee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3" y="0"/>
            <a:ext cx="60974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7745" y="5342739"/>
            <a:ext cx="215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Georgia O’Keefe</a:t>
            </a:r>
          </a:p>
          <a:p>
            <a:r>
              <a:rPr lang="en-US" i="1" dirty="0" smtClean="0"/>
              <a:t>Cow’s Skull: Red, White, and Blue.</a:t>
            </a:r>
          </a:p>
          <a:p>
            <a:r>
              <a:rPr lang="en-US" dirty="0" smtClean="0"/>
              <a:t>Painting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8572" y="1207633"/>
            <a:ext cx="250542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is this painting </a:t>
            </a:r>
            <a:r>
              <a:rPr lang="en-US" sz="2800" smtClean="0"/>
              <a:t>balanced?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Where is the emphasis in this painting?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71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Please retrieve your portfolios and have signature ready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We will: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Explore </a:t>
            </a:r>
            <a:r>
              <a:rPr lang="en-US" sz="2400" dirty="0" smtClean="0"/>
              <a:t>Balance and Emphasis, two important Principles of Design</a:t>
            </a:r>
          </a:p>
          <a:p>
            <a:r>
              <a:rPr lang="en-US" sz="2400" dirty="0" smtClean="0"/>
              <a:t>Continue our </a:t>
            </a:r>
            <a:r>
              <a:rPr lang="en-US" sz="2400" dirty="0" err="1" smtClean="0"/>
              <a:t>Zentangle</a:t>
            </a:r>
            <a:r>
              <a:rPr lang="en-US" sz="2400" dirty="0" smtClean="0"/>
              <a:t> project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I will: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Answer a mini-quiz in my artist journal concerning the types of Balance and creating Emphasis in an artwork</a:t>
            </a:r>
          </a:p>
          <a:p>
            <a:r>
              <a:rPr lang="en-US" sz="2400" dirty="0" smtClean="0"/>
              <a:t>Complete my entire </a:t>
            </a:r>
            <a:r>
              <a:rPr lang="en-US" sz="2400" dirty="0" smtClean="0"/>
              <a:t>matrix of </a:t>
            </a:r>
            <a:r>
              <a:rPr lang="en-US" sz="2400" dirty="0" err="1" smtClean="0"/>
              <a:t>Zentangles</a:t>
            </a:r>
            <a:r>
              <a:rPr lang="en-US" sz="2400" dirty="0"/>
              <a:t> </a:t>
            </a:r>
            <a:r>
              <a:rPr lang="en-US" sz="2400" dirty="0" smtClean="0"/>
              <a:t>using 12 different tangles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8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Balance </a:t>
            </a:r>
            <a:br>
              <a:rPr lang="en-US" sz="6000" dirty="0" smtClean="0"/>
            </a:br>
            <a:r>
              <a:rPr lang="en-US" sz="6000" dirty="0" smtClean="0"/>
              <a:t>&amp;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EMPHASIS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79463" y="4738377"/>
            <a:ext cx="776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Principles of Art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86100" y="5740505"/>
            <a:ext cx="316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Balanza</a:t>
            </a:r>
            <a:r>
              <a:rPr lang="en-US" sz="2400" dirty="0" smtClean="0"/>
              <a:t> y </a:t>
            </a:r>
            <a:r>
              <a:rPr lang="en-US" sz="2400" dirty="0" err="1" smtClean="0"/>
              <a:t>énfasis</a:t>
            </a:r>
            <a:endParaRPr lang="en-US" sz="2400" dirty="0" smtClean="0"/>
          </a:p>
          <a:p>
            <a:pPr algn="ctr"/>
            <a:r>
              <a:rPr lang="en-US" sz="2400" dirty="0" err="1" smtClean="0"/>
              <a:t>Principios</a:t>
            </a:r>
            <a:r>
              <a:rPr lang="en-US" sz="2400" dirty="0" smtClean="0"/>
              <a:t> del arte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8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3959352" cy="1313277"/>
          </a:xfrm>
        </p:spPr>
        <p:txBody>
          <a:bodyPr/>
          <a:lstStyle/>
          <a:p>
            <a:r>
              <a:rPr lang="en-US" sz="5400" dirty="0" smtClean="0"/>
              <a:t>Balance</a:t>
            </a:r>
            <a:br>
              <a:rPr lang="en-US" sz="5400" dirty="0" smtClean="0"/>
            </a:br>
            <a:r>
              <a:rPr lang="en-US" sz="2000" dirty="0" smtClean="0"/>
              <a:t>La </a:t>
            </a:r>
            <a:r>
              <a:rPr lang="en-US" sz="2000" dirty="0" err="1" smtClean="0"/>
              <a:t>Balanza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491188"/>
            <a:ext cx="3959352" cy="44965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the elements of art are arranged in an artwork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gives a design stability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Helps keep a design distributed evenly and keeps it from being lopsided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Gives a sense of flow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6115" y="274320"/>
            <a:ext cx="4427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3 Types: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Symmetrical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Asymmetrical,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Radial</a:t>
            </a:r>
          </a:p>
          <a:p>
            <a:pPr algn="ctr"/>
            <a:r>
              <a:rPr lang="en-US" sz="2400" dirty="0" err="1" smtClean="0">
                <a:solidFill>
                  <a:srgbClr val="D9D9D9"/>
                </a:solidFill>
              </a:rPr>
              <a:t>Simétrico</a:t>
            </a:r>
            <a:r>
              <a:rPr lang="en-US" sz="2400" dirty="0" smtClean="0">
                <a:solidFill>
                  <a:srgbClr val="D9D9D9"/>
                </a:solidFill>
              </a:rPr>
              <a:t>, </a:t>
            </a:r>
            <a:r>
              <a:rPr lang="en-US" sz="2400" dirty="0" err="1" smtClean="0">
                <a:solidFill>
                  <a:srgbClr val="D9D9D9"/>
                </a:solidFill>
              </a:rPr>
              <a:t>asimétrico</a:t>
            </a:r>
            <a:r>
              <a:rPr lang="en-US" sz="2400" dirty="0" smtClean="0">
                <a:solidFill>
                  <a:srgbClr val="D9D9D9"/>
                </a:solidFill>
              </a:rPr>
              <a:t>, y radial</a:t>
            </a:r>
            <a:endParaRPr lang="en-US" sz="2400" dirty="0">
              <a:solidFill>
                <a:srgbClr val="D9D9D9"/>
              </a:solidFill>
            </a:endParaRPr>
          </a:p>
        </p:txBody>
      </p:sp>
      <p:pic>
        <p:nvPicPr>
          <p:cNvPr id="7" name="Picture 6" descr="balscale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67" y="4256616"/>
            <a:ext cx="3056666" cy="1940983"/>
          </a:xfrm>
          <a:prstGeom prst="rect">
            <a:avLst/>
          </a:prstGeom>
        </p:spPr>
      </p:pic>
      <p:pic>
        <p:nvPicPr>
          <p:cNvPr id="8" name="Picture 7" descr="balscale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33" y="1631949"/>
            <a:ext cx="3318934" cy="2107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419" y="5652288"/>
            <a:ext cx="442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A6A6A6"/>
                </a:solidFill>
              </a:rPr>
              <a:t>Cómo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>
                <a:solidFill>
                  <a:srgbClr val="A6A6A6"/>
                </a:solidFill>
              </a:rPr>
              <a:t>los </a:t>
            </a:r>
            <a:r>
              <a:rPr lang="en-US" sz="2000" dirty="0" err="1">
                <a:solidFill>
                  <a:srgbClr val="A6A6A6"/>
                </a:solidFill>
              </a:rPr>
              <a:t>elementos</a:t>
            </a:r>
            <a:r>
              <a:rPr lang="en-US" sz="2000" dirty="0">
                <a:solidFill>
                  <a:srgbClr val="A6A6A6"/>
                </a:solidFill>
              </a:rPr>
              <a:t> se </a:t>
            </a:r>
            <a:r>
              <a:rPr lang="en-US" sz="2000" dirty="0" err="1" smtClean="0">
                <a:solidFill>
                  <a:srgbClr val="A6A6A6"/>
                </a:solidFill>
              </a:rPr>
              <a:t>arreglan</a:t>
            </a:r>
            <a:r>
              <a:rPr lang="en-US" sz="2000" dirty="0" smtClean="0">
                <a:solidFill>
                  <a:srgbClr val="A6A6A6"/>
                </a:solidFill>
              </a:rPr>
              <a:t> en </a:t>
            </a:r>
            <a:r>
              <a:rPr lang="en-US" sz="2000" dirty="0" err="1" smtClean="0">
                <a:solidFill>
                  <a:srgbClr val="A6A6A6"/>
                </a:solidFill>
              </a:rPr>
              <a:t>una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obra</a:t>
            </a:r>
            <a:r>
              <a:rPr lang="en-US" sz="2000" dirty="0" smtClean="0">
                <a:solidFill>
                  <a:srgbClr val="A6A6A6"/>
                </a:solidFill>
              </a:rPr>
              <a:t> de arte.</a:t>
            </a:r>
          </a:p>
          <a:p>
            <a:pPr algn="ctr"/>
            <a:r>
              <a:rPr lang="en-US" sz="2000" dirty="0" smtClean="0">
                <a:solidFill>
                  <a:srgbClr val="A6A6A6"/>
                </a:solidFill>
              </a:rPr>
              <a:t>Lo </a:t>
            </a:r>
            <a:r>
              <a:rPr lang="en-US" sz="2000" dirty="0" err="1" smtClean="0">
                <a:solidFill>
                  <a:srgbClr val="A6A6A6"/>
                </a:solidFill>
              </a:rPr>
              <a:t>que</a:t>
            </a:r>
            <a:r>
              <a:rPr lang="en-US" sz="2000" dirty="0" smtClean="0">
                <a:solidFill>
                  <a:srgbClr val="A6A6A6"/>
                </a:solidFill>
              </a:rPr>
              <a:t> da </a:t>
            </a:r>
            <a:r>
              <a:rPr lang="en-US" sz="2000" dirty="0" err="1" smtClean="0">
                <a:solidFill>
                  <a:srgbClr val="A6A6A6"/>
                </a:solidFill>
              </a:rPr>
              <a:t>una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estabilidad</a:t>
            </a:r>
            <a:r>
              <a:rPr lang="en-US" sz="2000" dirty="0" smtClean="0">
                <a:solidFill>
                  <a:srgbClr val="A6A6A6"/>
                </a:solidFill>
              </a:rPr>
              <a:t> del </a:t>
            </a:r>
            <a:r>
              <a:rPr lang="en-US" sz="2000" dirty="0" err="1" smtClean="0">
                <a:solidFill>
                  <a:srgbClr val="A6A6A6"/>
                </a:solidFill>
              </a:rPr>
              <a:t>diseno</a:t>
            </a:r>
            <a:r>
              <a:rPr lang="en-US" sz="2000" dirty="0" smtClean="0">
                <a:solidFill>
                  <a:srgbClr val="A6A6A6"/>
                </a:solidFill>
              </a:rPr>
              <a:t>.</a:t>
            </a:r>
            <a:endParaRPr lang="en-US" sz="20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6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Symmetrical 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4053" y="1921828"/>
            <a:ext cx="4594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C1C10"/>
                </a:solidFill>
              </a:rPr>
              <a:t>A</a:t>
            </a:r>
            <a:r>
              <a:rPr lang="en-US" sz="2400" dirty="0" smtClean="0">
                <a:solidFill>
                  <a:srgbClr val="1C1C10"/>
                </a:solidFill>
              </a:rPr>
              <a:t> mirror image</a:t>
            </a:r>
          </a:p>
          <a:p>
            <a:endParaRPr lang="en-US" sz="2400" dirty="0" smtClean="0"/>
          </a:p>
          <a:p>
            <a:r>
              <a:rPr lang="en-US" sz="2400" dirty="0" smtClean="0"/>
              <a:t>If a picture has symmetry you could draw a line down the middle and both sides would be the same or similar</a:t>
            </a:r>
          </a:p>
          <a:p>
            <a:endParaRPr lang="en-US" sz="2400" dirty="0"/>
          </a:p>
          <a:p>
            <a:r>
              <a:rPr lang="en-US" sz="2400" dirty="0" smtClean="0"/>
              <a:t>This type of balance is </a:t>
            </a:r>
            <a:r>
              <a:rPr lang="en-US" sz="2400" dirty="0" smtClean="0">
                <a:solidFill>
                  <a:srgbClr val="1C1C10"/>
                </a:solidFill>
              </a:rPr>
              <a:t>often seen in architecture</a:t>
            </a:r>
            <a:endParaRPr lang="en-US" sz="2400" dirty="0">
              <a:solidFill>
                <a:srgbClr val="1C1C10"/>
              </a:solidFill>
            </a:endParaRPr>
          </a:p>
        </p:txBody>
      </p:sp>
      <p:pic>
        <p:nvPicPr>
          <p:cNvPr id="4" name="Picture 3" descr="Symmetrical_Elephant_by_stinkywigfidd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28" y="1921828"/>
            <a:ext cx="4210304" cy="375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5466" y="6417733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www.deviantart.com</a:t>
            </a:r>
            <a:r>
              <a:rPr lang="en-US" dirty="0"/>
              <a:t>/</a:t>
            </a:r>
            <a:r>
              <a:rPr lang="en-US" dirty="0" err="1"/>
              <a:t>morelikethis</a:t>
            </a:r>
            <a:r>
              <a:rPr lang="en-US" dirty="0"/>
              <a:t>/59388178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8533" y="5537189"/>
            <a:ext cx="4779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Equilibrio</a:t>
            </a:r>
            <a:r>
              <a:rPr lang="en-US" dirty="0"/>
              <a:t> </a:t>
            </a:r>
            <a:r>
              <a:rPr lang="en-US" dirty="0" err="1" smtClean="0"/>
              <a:t>simétrico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r>
              <a:rPr lang="en-US" dirty="0" smtClean="0"/>
              <a:t> de </a:t>
            </a:r>
            <a:r>
              <a:rPr lang="en-US" dirty="0" err="1" smtClean="0"/>
              <a:t>espejo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Si </a:t>
            </a:r>
            <a:r>
              <a:rPr lang="en-US" dirty="0" err="1" smtClean="0"/>
              <a:t>dibuja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centro</a:t>
            </a:r>
            <a:r>
              <a:rPr lang="en-US" dirty="0" smtClean="0"/>
              <a:t> ambos </a:t>
            </a:r>
            <a:r>
              <a:rPr lang="en-US" dirty="0" err="1" smtClean="0"/>
              <a:t>lados</a:t>
            </a:r>
            <a:r>
              <a:rPr lang="en-US" dirty="0" smtClean="0"/>
              <a:t> son </a:t>
            </a:r>
            <a:r>
              <a:rPr lang="en-US" dirty="0" err="1" smtClean="0"/>
              <a:t>iguales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6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Asymmetrical 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533" y="2336800"/>
            <a:ext cx="4284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Several small items on one side of a picture balanced by a larger item on the other side</a:t>
            </a:r>
          </a:p>
          <a:p>
            <a:endParaRPr lang="en-US" sz="2400" dirty="0"/>
          </a:p>
          <a:p>
            <a:r>
              <a:rPr lang="en-US" sz="2400" dirty="0" smtClean="0"/>
              <a:t>Can also be made using color</a:t>
            </a:r>
          </a:p>
          <a:p>
            <a:r>
              <a:rPr lang="en-US" sz="2400" dirty="0" smtClean="0"/>
              <a:t>– bright vivid colors are balanced by neutral colors</a:t>
            </a:r>
            <a:endParaRPr lang="en-US" sz="2400" dirty="0"/>
          </a:p>
        </p:txBody>
      </p:sp>
      <p:pic>
        <p:nvPicPr>
          <p:cNvPr id="4" name="Picture 3" descr="100736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21" y="2013480"/>
            <a:ext cx="4646046" cy="347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0133" y="6532615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moodymiddle.wikispaces.com</a:t>
            </a:r>
            <a:r>
              <a:rPr lang="en-US" sz="1400" dirty="0"/>
              <a:t>/Josh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533" y="5640063"/>
            <a:ext cx="604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Balanza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Asimétrica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Un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objecto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grande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equilibrado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varios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pequeños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objetos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Colores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brillantes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son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equilibrados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colores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neutros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6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3132667"/>
            <a:ext cx="4555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All objects in a design radiate from a central point</a:t>
            </a:r>
            <a:endParaRPr lang="en-US" sz="3200" dirty="0"/>
          </a:p>
        </p:txBody>
      </p:sp>
      <p:pic>
        <p:nvPicPr>
          <p:cNvPr id="6" name="Picture 5" descr="Rose_window_Richmo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7" y="1981200"/>
            <a:ext cx="381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66" y="6550223"/>
            <a:ext cx="448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skpgfinearts.com</a:t>
            </a:r>
            <a:r>
              <a:rPr lang="en-US" sz="1400" dirty="0"/>
              <a:t>/</a:t>
            </a:r>
            <a:r>
              <a:rPr lang="en-US" sz="1400" dirty="0" err="1"/>
              <a:t>Balance.html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1066" y="5349894"/>
            <a:ext cx="41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9D9D9"/>
                </a:solidFill>
              </a:rPr>
              <a:t>Balanza</a:t>
            </a:r>
            <a:r>
              <a:rPr lang="en-US" dirty="0" smtClean="0">
                <a:solidFill>
                  <a:srgbClr val="D9D9D9"/>
                </a:solidFill>
              </a:rPr>
              <a:t> Radial</a:t>
            </a:r>
          </a:p>
          <a:p>
            <a:pPr algn="ctr"/>
            <a:r>
              <a:rPr lang="en-US" dirty="0" err="1" smtClean="0">
                <a:solidFill>
                  <a:srgbClr val="D9D9D9"/>
                </a:solidFill>
              </a:rPr>
              <a:t>Todos</a:t>
            </a:r>
            <a:r>
              <a:rPr lang="en-US" dirty="0" smtClean="0">
                <a:solidFill>
                  <a:srgbClr val="D9D9D9"/>
                </a:solidFill>
              </a:rPr>
              <a:t> los </a:t>
            </a:r>
            <a:r>
              <a:rPr lang="en-US" dirty="0" err="1" smtClean="0">
                <a:solidFill>
                  <a:srgbClr val="D9D9D9"/>
                </a:solidFill>
              </a:rPr>
              <a:t>objetos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irradian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desde</a:t>
            </a:r>
            <a:r>
              <a:rPr lang="en-US" dirty="0" smtClean="0">
                <a:solidFill>
                  <a:srgbClr val="D9D9D9"/>
                </a:solidFill>
              </a:rPr>
              <a:t> un </a:t>
            </a:r>
            <a:r>
              <a:rPr lang="en-US" dirty="0" err="1" smtClean="0">
                <a:solidFill>
                  <a:srgbClr val="D9D9D9"/>
                </a:solidFill>
              </a:rPr>
              <a:t>punto</a:t>
            </a:r>
            <a:r>
              <a:rPr lang="en-US" dirty="0" smtClean="0">
                <a:solidFill>
                  <a:srgbClr val="D9D9D9"/>
                </a:solidFill>
              </a:rPr>
              <a:t> central </a:t>
            </a:r>
          </a:p>
          <a:p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5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ens_Ado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" y="169333"/>
            <a:ext cx="4264017" cy="578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2800" y="2162400"/>
            <a:ext cx="452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Answer: In </a:t>
            </a:r>
            <a:r>
              <a:rPr lang="en-US" sz="2400" dirty="0" smtClean="0"/>
              <a:t>Rubens’ </a:t>
            </a:r>
            <a:r>
              <a:rPr lang="en-US" sz="2400" i="1" dirty="0" smtClean="0"/>
              <a:t>Adoration of the Magi</a:t>
            </a:r>
            <a:r>
              <a:rPr lang="en-US" sz="2400" dirty="0" smtClean="0"/>
              <a:t>, the composition is balanced around the central figure by the lighter figures in the bottom left and the darker areas in the upper right</a:t>
            </a:r>
            <a:r>
              <a:rPr lang="en-US" sz="2400" dirty="0" smtClean="0"/>
              <a:t>.</a:t>
            </a:r>
          </a:p>
          <a:p>
            <a:r>
              <a:rPr lang="en-US" sz="2000" dirty="0" smtClean="0">
                <a:solidFill>
                  <a:srgbClr val="D9D9D9"/>
                </a:solidFill>
              </a:rPr>
              <a:t>En “La </a:t>
            </a:r>
            <a:r>
              <a:rPr lang="en-US" sz="2000" dirty="0" err="1" smtClean="0">
                <a:solidFill>
                  <a:srgbClr val="D9D9D9"/>
                </a:solidFill>
              </a:rPr>
              <a:t>adoració</a:t>
            </a:r>
            <a:r>
              <a:rPr lang="en-US" sz="2000" dirty="0" smtClean="0">
                <a:solidFill>
                  <a:srgbClr val="D9D9D9"/>
                </a:solidFill>
              </a:rPr>
              <a:t> de los </a:t>
            </a:r>
            <a:r>
              <a:rPr lang="en-US" sz="2000" dirty="0" err="1" smtClean="0">
                <a:solidFill>
                  <a:srgbClr val="D9D9D9"/>
                </a:solidFill>
              </a:rPr>
              <a:t>magos</a:t>
            </a:r>
            <a:r>
              <a:rPr lang="en-US" sz="2000" dirty="0" smtClean="0">
                <a:solidFill>
                  <a:srgbClr val="D9D9D9"/>
                </a:solidFill>
              </a:rPr>
              <a:t>” de Ruben, la </a:t>
            </a:r>
            <a:r>
              <a:rPr lang="en-US" sz="2000" dirty="0" err="1" smtClean="0">
                <a:solidFill>
                  <a:srgbClr val="D9D9D9"/>
                </a:solidFill>
              </a:rPr>
              <a:t>composición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tiene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balanza</a:t>
            </a:r>
            <a:r>
              <a:rPr lang="en-US" sz="2000" dirty="0" smtClean="0">
                <a:solidFill>
                  <a:srgbClr val="D9D9D9"/>
                </a:solidFill>
              </a:rPr>
              <a:t> de la </a:t>
            </a:r>
            <a:r>
              <a:rPr lang="en-US" sz="2000" dirty="0" err="1" smtClean="0">
                <a:solidFill>
                  <a:srgbClr val="D9D9D9"/>
                </a:solidFill>
              </a:rPr>
              <a:t>figura</a:t>
            </a:r>
            <a:r>
              <a:rPr lang="en-US" sz="2000" dirty="0" smtClean="0">
                <a:solidFill>
                  <a:srgbClr val="D9D9D9"/>
                </a:solidFill>
              </a:rPr>
              <a:t> central de </a:t>
            </a:r>
            <a:r>
              <a:rPr lang="en-US" sz="2000" dirty="0" err="1" smtClean="0">
                <a:solidFill>
                  <a:srgbClr val="D9D9D9"/>
                </a:solidFill>
              </a:rPr>
              <a:t>las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figuras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más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ligeras</a:t>
            </a:r>
            <a:r>
              <a:rPr lang="en-US" sz="2000" dirty="0" smtClean="0">
                <a:solidFill>
                  <a:srgbClr val="D9D9D9"/>
                </a:solidFill>
              </a:rPr>
              <a:t> en la parte inferior a la </a:t>
            </a:r>
            <a:r>
              <a:rPr lang="en-US" sz="2000" dirty="0" err="1" smtClean="0">
                <a:solidFill>
                  <a:srgbClr val="D9D9D9"/>
                </a:solidFill>
              </a:rPr>
              <a:t>izquierda</a:t>
            </a:r>
            <a:r>
              <a:rPr lang="en-US" sz="2000" dirty="0" smtClean="0">
                <a:solidFill>
                  <a:srgbClr val="D9D9D9"/>
                </a:solidFill>
              </a:rPr>
              <a:t> y </a:t>
            </a:r>
            <a:r>
              <a:rPr lang="en-US" sz="2000" dirty="0" err="1" smtClean="0">
                <a:solidFill>
                  <a:srgbClr val="D9D9D9"/>
                </a:solidFill>
              </a:rPr>
              <a:t>las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áreas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más</a:t>
            </a:r>
            <a:r>
              <a:rPr lang="en-US" sz="2000" dirty="0" smtClean="0">
                <a:solidFill>
                  <a:srgbClr val="D9D9D9"/>
                </a:solidFill>
              </a:rPr>
              <a:t> </a:t>
            </a:r>
            <a:r>
              <a:rPr lang="en-US" sz="2000" dirty="0" err="1" smtClean="0">
                <a:solidFill>
                  <a:srgbClr val="D9D9D9"/>
                </a:solidFill>
              </a:rPr>
              <a:t>oscuras</a:t>
            </a:r>
            <a:r>
              <a:rPr lang="en-US" sz="2000" dirty="0" smtClean="0">
                <a:solidFill>
                  <a:srgbClr val="D9D9D9"/>
                </a:solidFill>
              </a:rPr>
              <a:t> en la parte superior a la </a:t>
            </a:r>
            <a:r>
              <a:rPr lang="en-US" sz="2000" dirty="0" err="1" smtClean="0">
                <a:solidFill>
                  <a:srgbClr val="D9D9D9"/>
                </a:solidFill>
              </a:rPr>
              <a:t>derecha</a:t>
            </a:r>
            <a:r>
              <a:rPr lang="en-US" sz="2000" dirty="0" smtClean="0">
                <a:solidFill>
                  <a:srgbClr val="D9D9D9"/>
                </a:solidFill>
              </a:rPr>
              <a:t>.</a:t>
            </a:r>
            <a:endParaRPr lang="en-US" sz="2000" dirty="0" smtClean="0">
              <a:solidFill>
                <a:srgbClr val="D9D9D9"/>
              </a:solidFill>
            </a:endParaRP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6656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C1C10"/>
                </a:solidFill>
              </a:rPr>
              <a:t>Peter Paul Rubens. Adoration of the Magi. 1624. Oil on panel. </a:t>
            </a:r>
            <a:endParaRPr lang="en-US" sz="1600" dirty="0" smtClean="0">
              <a:solidFill>
                <a:srgbClr val="1C1C10"/>
              </a:solidFill>
            </a:endParaRPr>
          </a:p>
          <a:p>
            <a:r>
              <a:rPr lang="en-US" sz="1600" dirty="0" smtClean="0">
                <a:solidFill>
                  <a:srgbClr val="1C1C10"/>
                </a:solidFill>
              </a:rPr>
              <a:t>http://</a:t>
            </a:r>
            <a:r>
              <a:rPr lang="en-US" sz="1600" dirty="0" err="1" smtClean="0">
                <a:solidFill>
                  <a:srgbClr val="1C1C10"/>
                </a:solidFill>
              </a:rPr>
              <a:t>skpgfinearts.com</a:t>
            </a:r>
            <a:r>
              <a:rPr lang="en-US" sz="1600" dirty="0" smtClean="0">
                <a:solidFill>
                  <a:srgbClr val="1C1C10"/>
                </a:solidFill>
              </a:rPr>
              <a:t>/Balance.html#sthash.4FsH9ohM.dpuf</a:t>
            </a:r>
            <a:endParaRPr lang="en-US" sz="1600" dirty="0">
              <a:solidFill>
                <a:srgbClr val="1C1C1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2800" y="75158"/>
            <a:ext cx="406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1C10"/>
                </a:solidFill>
              </a:rPr>
              <a:t>Write about it: </a:t>
            </a:r>
          </a:p>
          <a:p>
            <a:r>
              <a:rPr lang="en-US" sz="2800" dirty="0" smtClean="0">
                <a:solidFill>
                  <a:srgbClr val="1C1C10"/>
                </a:solidFill>
              </a:rPr>
              <a:t>How </a:t>
            </a:r>
            <a:r>
              <a:rPr lang="en-US" sz="2800" dirty="0" smtClean="0">
                <a:solidFill>
                  <a:srgbClr val="1C1C10"/>
                </a:solidFill>
              </a:rPr>
              <a:t>do the colors create balance in this painting?</a:t>
            </a:r>
            <a:endParaRPr lang="en-US" sz="2800" dirty="0">
              <a:solidFill>
                <a:srgbClr val="1C1C1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1200" y="1398557"/>
            <a:ext cx="416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¿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Cómo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los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colores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crear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equilibrio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en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esta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pintura</a:t>
            </a:r>
            <a:r>
              <a:rPr lang="en-US" sz="2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737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alancerobin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79" y="254000"/>
            <a:ext cx="3641175" cy="5454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108" y="6471061"/>
            <a:ext cx="90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www.peonqueen.com</a:t>
            </a:r>
            <a:r>
              <a:rPr lang="en-US" dirty="0"/>
              <a:t>/</a:t>
            </a:r>
            <a:r>
              <a:rPr lang="en-US" dirty="0" err="1"/>
              <a:t>ArtSpace</a:t>
            </a:r>
            <a:r>
              <a:rPr lang="en-US" dirty="0"/>
              <a:t>/</a:t>
            </a:r>
            <a:r>
              <a:rPr lang="en-US" dirty="0" err="1"/>
              <a:t>temp_exhib</a:t>
            </a:r>
            <a:r>
              <a:rPr lang="en-US" dirty="0"/>
              <a:t>/art2/</a:t>
            </a:r>
            <a:r>
              <a:rPr lang="en-US" dirty="0" err="1"/>
              <a:t>bal.html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3067" y="6090525"/>
            <a:ext cx="47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Robin </a:t>
            </a:r>
            <a:r>
              <a:rPr lang="en-US" dirty="0" err="1" smtClean="0"/>
              <a:t>Colomb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2979" y="2573867"/>
            <a:ext cx="1405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C1C10"/>
                </a:solidFill>
              </a:rPr>
              <a:t>1. Name </a:t>
            </a:r>
            <a:r>
              <a:rPr lang="en-US" sz="2400" dirty="0" smtClean="0">
                <a:solidFill>
                  <a:srgbClr val="1C1C10"/>
                </a:solidFill>
              </a:rPr>
              <a:t>the type of balance</a:t>
            </a:r>
            <a:endParaRPr lang="en-US" sz="2400" dirty="0">
              <a:solidFill>
                <a:srgbClr val="1C1C1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979" y="4470399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474747"/>
                </a:solidFill>
              </a:rPr>
              <a:t>Llame</a:t>
            </a:r>
            <a:r>
              <a:rPr lang="en-US" dirty="0" smtClean="0">
                <a:solidFill>
                  <a:srgbClr val="474747"/>
                </a:solidFill>
              </a:rPr>
              <a:t> el </a:t>
            </a:r>
            <a:r>
              <a:rPr lang="en-US" dirty="0" err="1" smtClean="0">
                <a:solidFill>
                  <a:srgbClr val="474747"/>
                </a:solidFill>
              </a:rPr>
              <a:t>tipo</a:t>
            </a:r>
            <a:r>
              <a:rPr lang="en-US" dirty="0" smtClean="0">
                <a:solidFill>
                  <a:srgbClr val="474747"/>
                </a:solidFill>
              </a:rPr>
              <a:t> de </a:t>
            </a:r>
            <a:r>
              <a:rPr lang="en-US" dirty="0" err="1" smtClean="0">
                <a:solidFill>
                  <a:srgbClr val="474747"/>
                </a:solidFill>
              </a:rPr>
              <a:t>balanza</a:t>
            </a:r>
            <a:endParaRPr lang="en-US" dirty="0">
              <a:solidFill>
                <a:srgbClr val="47474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50" y="520532"/>
            <a:ext cx="18015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Mini-quiz: 3 answers</a:t>
            </a:r>
          </a:p>
          <a:p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Pequeño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cuestionario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: 3 </a:t>
            </a: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repuestas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403</TotalTime>
  <Words>690</Words>
  <Application>Microsoft Macintosh PowerPoint</Application>
  <PresentationFormat>On-screen Show (4:3)</PresentationFormat>
  <Paragraphs>125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Precedent</vt:lpstr>
      <vt:lpstr>Announcements</vt:lpstr>
      <vt:lpstr>Please retrieve your portfolios and have signature ready</vt:lpstr>
      <vt:lpstr>Balance  &amp;</vt:lpstr>
      <vt:lpstr>Balance La Balanza</vt:lpstr>
      <vt:lpstr>Symmetrical Balance</vt:lpstr>
      <vt:lpstr>Asymmetrical Balance</vt:lpstr>
      <vt:lpstr>Radial Balance</vt:lpstr>
      <vt:lpstr>PowerPoint Presentation</vt:lpstr>
      <vt:lpstr>PowerPoint Presentation</vt:lpstr>
      <vt:lpstr>PowerPoint Presentation</vt:lpstr>
      <vt:lpstr>PowerPoint Presentation</vt:lpstr>
      <vt:lpstr>Emphasis</vt:lpstr>
      <vt:lpstr>PowerPoint Presentation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 &amp;</dc:title>
  <dc:creator>Courtney Carter</dc:creator>
  <cp:lastModifiedBy>Courtney Carter</cp:lastModifiedBy>
  <cp:revision>15</cp:revision>
  <dcterms:created xsi:type="dcterms:W3CDTF">2014-09-15T20:07:08Z</dcterms:created>
  <dcterms:modified xsi:type="dcterms:W3CDTF">2014-09-23T18:02:57Z</dcterms:modified>
</cp:coreProperties>
</file>