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60" r:id="rId5"/>
    <p:sldId id="262" r:id="rId6"/>
    <p:sldId id="263" r:id="rId7"/>
    <p:sldId id="265" r:id="rId8"/>
    <p:sldId id="266" r:id="rId9"/>
    <p:sldId id="258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FFDB"/>
    <a:srgbClr val="FF6137"/>
    <a:srgbClr val="B9FF2F"/>
    <a:srgbClr val="4AFFCF"/>
    <a:srgbClr val="9021FF"/>
    <a:srgbClr val="6FB3FF"/>
    <a:srgbClr val="6A9CD0"/>
    <a:srgbClr val="5C75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15" autoAdjust="0"/>
  </p:normalViewPr>
  <p:slideViewPr>
    <p:cSldViewPr snapToGrid="0" snapToObjects="1">
      <p:cViewPr varScale="1">
        <p:scale>
          <a:sx n="83" d="100"/>
          <a:sy n="83" d="100"/>
        </p:scale>
        <p:origin x="-8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September 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September 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September 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September 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September 1,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September 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September 1,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September 1,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September 1,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September 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September 1,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September 1, 2014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nX0DHd5QNS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lesson:       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We will:</a:t>
            </a:r>
          </a:p>
          <a:p>
            <a:pPr lvl="1"/>
            <a:r>
              <a:rPr lang="en-US" sz="2400" dirty="0" smtClean="0"/>
              <a:t>Learn the concept of color and the beginnings of color theory</a:t>
            </a:r>
          </a:p>
          <a:p>
            <a:pPr lvl="1"/>
            <a:r>
              <a:rPr lang="en-US" sz="2400" dirty="0" smtClean="0"/>
              <a:t>Explore color schemes</a:t>
            </a:r>
          </a:p>
          <a:p>
            <a:pPr lvl="1"/>
            <a:r>
              <a:rPr lang="en-US" sz="2400" dirty="0" smtClean="0"/>
              <a:t>Connect what we know from every day sightings to color theory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800" dirty="0" smtClean="0"/>
              <a:t>You will:</a:t>
            </a:r>
          </a:p>
          <a:p>
            <a:pPr lvl="1"/>
            <a:r>
              <a:rPr lang="en-US" sz="2400" dirty="0" smtClean="0"/>
              <a:t>Add color to your graffiti tags using one of the color schemes we learned from color theory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099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M_Group_Food_Brand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2" y="0"/>
            <a:ext cx="418170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8327" y="6211982"/>
            <a:ext cx="5168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themgroupcreative.com</a:t>
            </a:r>
            <a:r>
              <a:rPr lang="en-US" dirty="0"/>
              <a:t>/logo-design-colors-guide-consumers/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8779" y="-1"/>
            <a:ext cx="439522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Pick one or two logos and explain why you think that company used their colors. </a:t>
            </a:r>
          </a:p>
          <a:p>
            <a:endParaRPr lang="en-US" dirty="0"/>
          </a:p>
          <a:p>
            <a:r>
              <a:rPr lang="en-US" sz="2000" dirty="0" smtClean="0"/>
              <a:t>Example:  I think Whataburger uses orange and white in their logo because white signifies goodness or freshness and orange is a cross between red and yellow meaning it is joyful and hunger-inducing. </a:t>
            </a:r>
          </a:p>
          <a:p>
            <a:endParaRPr lang="en-US" sz="2000" dirty="0"/>
          </a:p>
          <a:p>
            <a:pPr algn="ctr"/>
            <a:r>
              <a:rPr lang="en-US" sz="2000" dirty="0" smtClean="0"/>
              <a:t>I think______ uses their colors _____ and _____ in their logo  because ______________.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700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50" y="517525"/>
            <a:ext cx="3886200" cy="1524000"/>
          </a:xfrm>
        </p:spPr>
        <p:txBody>
          <a:bodyPr>
            <a:normAutofit fontScale="90000"/>
          </a:bodyPr>
          <a:lstStyle/>
          <a:p>
            <a:r>
              <a:rPr lang="en-US" sz="8800" dirty="0" smtClean="0">
                <a:latin typeface="Adobe Caslon Pro"/>
                <a:cs typeface="Adobe Caslon Pro"/>
              </a:rPr>
              <a:t>COLOR</a:t>
            </a:r>
            <a:endParaRPr lang="en-US" sz="8800" dirty="0">
              <a:latin typeface="Adobe Caslon Pro"/>
              <a:cs typeface="Adobe Casl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2375" y="2041525"/>
            <a:ext cx="5965825" cy="2987675"/>
          </a:xfrm>
        </p:spPr>
        <p:txBody>
          <a:bodyPr>
            <a:normAutofit/>
          </a:bodyPr>
          <a:lstStyle/>
          <a:p>
            <a:r>
              <a:rPr lang="en-US" sz="4800" u="sng" dirty="0" smtClean="0">
                <a:latin typeface="Adobe Caslon Pro"/>
                <a:cs typeface="Adobe Caslon Pro"/>
              </a:rPr>
              <a:t>Element of Art</a:t>
            </a:r>
          </a:p>
          <a:p>
            <a:pPr algn="ctr"/>
            <a:r>
              <a:rPr lang="en-US" sz="3600" dirty="0" smtClean="0">
                <a:latin typeface="Adobe Caslon Pro"/>
                <a:cs typeface="Adobe Caslon Pro"/>
              </a:rPr>
              <a:t>Produced when light hits an object and is reflected back to the eye</a:t>
            </a:r>
            <a:endParaRPr lang="en-US" sz="3600" dirty="0"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86649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dobe Caslon Pro"/>
                <a:cs typeface="Adobe Caslon Pro"/>
              </a:rPr>
              <a:t>3 Properties</a:t>
            </a:r>
            <a:endParaRPr lang="en-US" sz="4800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63" y="999172"/>
            <a:ext cx="5394325" cy="4587875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latin typeface="Adobe Caslon Pro"/>
                <a:cs typeface="Adobe Caslon Pro"/>
              </a:rPr>
              <a:t>Hue</a:t>
            </a:r>
            <a:r>
              <a:rPr lang="en-US" sz="3200" dirty="0" smtClean="0">
                <a:latin typeface="Adobe Caslon Pro"/>
                <a:cs typeface="Adobe Caslon Pro"/>
              </a:rPr>
              <a:t>: the name we give to a color</a:t>
            </a:r>
          </a:p>
          <a:p>
            <a:r>
              <a:rPr lang="en-US" sz="3200" b="1" u="sng" dirty="0" smtClean="0">
                <a:latin typeface="Adobe Caslon Pro"/>
                <a:cs typeface="Adobe Caslon Pro"/>
              </a:rPr>
              <a:t>Value</a:t>
            </a:r>
            <a:r>
              <a:rPr lang="en-US" sz="3200" dirty="0" smtClean="0">
                <a:latin typeface="Adobe Caslon Pro"/>
                <a:cs typeface="Adobe Caslon Pro"/>
              </a:rPr>
              <a:t>: the color’s lightness or darkness</a:t>
            </a:r>
          </a:p>
          <a:p>
            <a:r>
              <a:rPr lang="en-US" sz="3200" b="1" u="sng" dirty="0" smtClean="0">
                <a:latin typeface="Adobe Caslon Pro"/>
                <a:cs typeface="Adobe Caslon Pro"/>
              </a:rPr>
              <a:t>Intensity</a:t>
            </a:r>
            <a:r>
              <a:rPr lang="en-US" sz="3200" dirty="0" smtClean="0">
                <a:latin typeface="Adobe Caslon Pro"/>
                <a:cs typeface="Adobe Caslon Pro"/>
              </a:rPr>
              <a:t>: the strength and vividness of the color</a:t>
            </a:r>
          </a:p>
          <a:p>
            <a:pPr lvl="1"/>
            <a:r>
              <a:rPr lang="en-US" sz="2400" dirty="0" smtClean="0">
                <a:latin typeface="Adobe Caslon Pro"/>
                <a:cs typeface="Adobe Caslon Pro"/>
              </a:rPr>
              <a:t>Ex: the color blue can be described as “royal” (rich, vibrant, bright) or “dull” (grayed)	</a:t>
            </a:r>
          </a:p>
          <a:p>
            <a:pPr lvl="1"/>
            <a:endParaRPr lang="en-US" dirty="0">
              <a:latin typeface="Adobe Caslon Pro"/>
              <a:cs typeface="Adobe Caslon Pro"/>
            </a:endParaRPr>
          </a:p>
          <a:p>
            <a:pPr lvl="1"/>
            <a:endParaRPr lang="en-US" dirty="0" smtClean="0">
              <a:latin typeface="Adobe Caslon Pro"/>
              <a:cs typeface="Adobe Caslon Pro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29691"/>
              </p:ext>
            </p:extLst>
          </p:nvPr>
        </p:nvGraphicFramePr>
        <p:xfrm>
          <a:off x="6080125" y="1143000"/>
          <a:ext cx="1016000" cy="698500"/>
        </p:xfrm>
        <a:graphic>
          <a:graphicData uri="http://schemas.openxmlformats.org/drawingml/2006/table">
            <a:tbl>
              <a:tblPr/>
              <a:tblGrid>
                <a:gridCol w="1016000"/>
              </a:tblGrid>
              <a:tr h="698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16941"/>
              </p:ext>
            </p:extLst>
          </p:nvPr>
        </p:nvGraphicFramePr>
        <p:xfrm>
          <a:off x="6080125" y="2476500"/>
          <a:ext cx="682625" cy="523875"/>
        </p:xfrm>
        <a:graphic>
          <a:graphicData uri="http://schemas.openxmlformats.org/drawingml/2006/table">
            <a:tbl>
              <a:tblPr/>
              <a:tblGrid>
                <a:gridCol w="682625"/>
              </a:tblGrid>
              <a:tr h="5238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515961"/>
              </p:ext>
            </p:extLst>
          </p:nvPr>
        </p:nvGraphicFramePr>
        <p:xfrm>
          <a:off x="6778625" y="2476500"/>
          <a:ext cx="889000" cy="523875"/>
        </p:xfrm>
        <a:graphic>
          <a:graphicData uri="http://schemas.openxmlformats.org/drawingml/2006/table">
            <a:tbl>
              <a:tblPr/>
              <a:tblGrid>
                <a:gridCol w="889000"/>
              </a:tblGrid>
              <a:tr h="5238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569516"/>
              </p:ext>
            </p:extLst>
          </p:nvPr>
        </p:nvGraphicFramePr>
        <p:xfrm>
          <a:off x="7664450" y="2476500"/>
          <a:ext cx="793750" cy="523875"/>
        </p:xfrm>
        <a:graphic>
          <a:graphicData uri="http://schemas.openxmlformats.org/drawingml/2006/table">
            <a:tbl>
              <a:tblPr/>
              <a:tblGrid>
                <a:gridCol w="793750"/>
              </a:tblGrid>
              <a:tr h="5238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343766"/>
              </p:ext>
            </p:extLst>
          </p:nvPr>
        </p:nvGraphicFramePr>
        <p:xfrm>
          <a:off x="5754688" y="4206875"/>
          <a:ext cx="1031875" cy="714375"/>
        </p:xfrm>
        <a:graphic>
          <a:graphicData uri="http://schemas.openxmlformats.org/drawingml/2006/table">
            <a:tbl>
              <a:tblPr/>
              <a:tblGrid>
                <a:gridCol w="1031875"/>
              </a:tblGrid>
              <a:tr h="7143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5C75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882318"/>
              </p:ext>
            </p:extLst>
          </p:nvPr>
        </p:nvGraphicFramePr>
        <p:xfrm>
          <a:off x="6826249" y="4206875"/>
          <a:ext cx="1095375" cy="746125"/>
        </p:xfrm>
        <a:graphic>
          <a:graphicData uri="http://schemas.openxmlformats.org/drawingml/2006/table">
            <a:tbl>
              <a:tblPr/>
              <a:tblGrid>
                <a:gridCol w="1095375"/>
              </a:tblGrid>
              <a:tr h="7461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6A9CD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671652"/>
              </p:ext>
            </p:extLst>
          </p:nvPr>
        </p:nvGraphicFramePr>
        <p:xfrm>
          <a:off x="7961312" y="4206874"/>
          <a:ext cx="1071563" cy="714375"/>
        </p:xfrm>
        <a:graphic>
          <a:graphicData uri="http://schemas.openxmlformats.org/drawingml/2006/table">
            <a:tbl>
              <a:tblPr/>
              <a:tblGrid>
                <a:gridCol w="1071563"/>
              </a:tblGrid>
              <a:tr h="7143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6FB3FF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73937" y="745172"/>
            <a:ext cx="1444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Caslon Pro"/>
                <a:cs typeface="Adobe Caslon Pro"/>
              </a:rPr>
              <a:t>Draw a box with the color as heavy as possible</a:t>
            </a:r>
            <a:endParaRPr lang="en-US" dirty="0">
              <a:latin typeface="Adobe Caslon Pro"/>
              <a:cs typeface="Adobe Caslon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4125" y="3000375"/>
            <a:ext cx="2698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Caslon Pro"/>
                <a:cs typeface="Adobe Caslon Pro"/>
              </a:rPr>
              <a:t>Draw a long rectangle. Color in from lightest to darkest</a:t>
            </a:r>
            <a:endParaRPr lang="en-US" dirty="0">
              <a:latin typeface="Adobe Caslon Pro"/>
              <a:cs typeface="Adobe Caslon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1188" y="5048250"/>
            <a:ext cx="3563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dobe Caslon Pro"/>
                <a:cs typeface="Adobe Caslon Pro"/>
              </a:rPr>
              <a:t>Draw the long rectangle again and color first with the HUE then add white to one side and gray to the other</a:t>
            </a:r>
            <a:endParaRPr lang="en-US" dirty="0">
              <a:latin typeface="Adobe Caslon Pro"/>
              <a:cs typeface="Adobe Caslon Pro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841916"/>
              </p:ext>
            </p:extLst>
          </p:nvPr>
        </p:nvGraphicFramePr>
        <p:xfrm>
          <a:off x="8458200" y="2428875"/>
          <a:ext cx="841375" cy="571500"/>
        </p:xfrm>
        <a:graphic>
          <a:graphicData uri="http://schemas.openxmlformats.org/drawingml/2006/table">
            <a:tbl>
              <a:tblPr/>
              <a:tblGrid>
                <a:gridCol w="841375"/>
              </a:tblGrid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chemeClr val="tx2">
                        <a:lumMod val="1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37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r-Theory-PB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2" y="567535"/>
            <a:ext cx="8255000" cy="515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6135" y="6128818"/>
            <a:ext cx="447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www.slrlounge.com</a:t>
            </a:r>
            <a:r>
              <a:rPr lang="en-US" dirty="0"/>
              <a:t>/introduction-to-color-theory/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0262" y="0"/>
            <a:ext cx="425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Color Wheel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350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286" y="620266"/>
            <a:ext cx="57440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dobe Caslon Pro"/>
                <a:cs typeface="Adobe Caslon Pro"/>
              </a:rPr>
              <a:t>Primary</a:t>
            </a:r>
            <a:r>
              <a:rPr lang="en-US" dirty="0" smtClean="0">
                <a:latin typeface="Adobe Caslon Pro"/>
                <a:cs typeface="Adobe Caslon Pro"/>
              </a:rPr>
              <a:t> :    “pure” colors that are not made by mixing other colors</a:t>
            </a:r>
          </a:p>
          <a:p>
            <a:endParaRPr lang="en-US" dirty="0" smtClean="0">
              <a:latin typeface="Adobe Caslon Pro"/>
              <a:cs typeface="Adobe Caslon Pro"/>
            </a:endParaRPr>
          </a:p>
          <a:p>
            <a:endParaRPr lang="en-US" dirty="0">
              <a:latin typeface="Adobe Caslon Pro"/>
              <a:cs typeface="Adobe Caslon Pro"/>
            </a:endParaRPr>
          </a:p>
          <a:p>
            <a:endParaRPr lang="en-US" dirty="0">
              <a:latin typeface="Adobe Caslon Pro"/>
              <a:cs typeface="Adobe Caslon Pro"/>
            </a:endParaRPr>
          </a:p>
          <a:p>
            <a:r>
              <a:rPr lang="en-US" sz="3200" dirty="0" smtClean="0">
                <a:latin typeface="Adobe Caslon Pro"/>
                <a:cs typeface="Adobe Caslon Pro"/>
              </a:rPr>
              <a:t>Secondary</a:t>
            </a:r>
            <a:r>
              <a:rPr lang="en-US" dirty="0" smtClean="0">
                <a:latin typeface="Adobe Caslon Pro"/>
                <a:cs typeface="Adobe Caslon Pro"/>
              </a:rPr>
              <a:t> :   made by mixing two primary colors together equally</a:t>
            </a:r>
          </a:p>
          <a:p>
            <a:endParaRPr lang="en-US" dirty="0" smtClean="0">
              <a:latin typeface="Adobe Caslon Pro"/>
              <a:cs typeface="Adobe Caslon Pro"/>
            </a:endParaRPr>
          </a:p>
          <a:p>
            <a:endParaRPr lang="en-US" dirty="0">
              <a:latin typeface="Adobe Caslon Pro"/>
              <a:cs typeface="Adobe Caslon Pro"/>
            </a:endParaRPr>
          </a:p>
          <a:p>
            <a:endParaRPr lang="en-US" dirty="0">
              <a:latin typeface="Adobe Caslon Pro"/>
              <a:cs typeface="Adobe Caslon Pro"/>
            </a:endParaRPr>
          </a:p>
          <a:p>
            <a:r>
              <a:rPr lang="en-US" sz="3200" dirty="0" smtClean="0">
                <a:latin typeface="Adobe Caslon Pro"/>
                <a:cs typeface="Adobe Caslon Pro"/>
              </a:rPr>
              <a:t>Tertiary</a:t>
            </a:r>
            <a:r>
              <a:rPr lang="en-US" dirty="0" smtClean="0">
                <a:latin typeface="Adobe Caslon Pro"/>
                <a:cs typeface="Adobe Caslon Pro"/>
              </a:rPr>
              <a:t>:     colors created by 25-75% mix between a primary color and a secondary color</a:t>
            </a:r>
            <a:endParaRPr lang="en-US" dirty="0">
              <a:latin typeface="Adobe Caslon Pro"/>
              <a:cs typeface="Adobe Caslon Pro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23639"/>
              </p:ext>
            </p:extLst>
          </p:nvPr>
        </p:nvGraphicFramePr>
        <p:xfrm>
          <a:off x="6260890" y="738412"/>
          <a:ext cx="841676" cy="605498"/>
        </p:xfrm>
        <a:graphic>
          <a:graphicData uri="http://schemas.openxmlformats.org/drawingml/2006/table">
            <a:tbl>
              <a:tblPr/>
              <a:tblGrid>
                <a:gridCol w="841676"/>
              </a:tblGrid>
              <a:tr h="605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061791"/>
              </p:ext>
            </p:extLst>
          </p:nvPr>
        </p:nvGraphicFramePr>
        <p:xfrm>
          <a:off x="7102566" y="679339"/>
          <a:ext cx="930274" cy="694107"/>
        </p:xfrm>
        <a:graphic>
          <a:graphicData uri="http://schemas.openxmlformats.org/drawingml/2006/table">
            <a:tbl>
              <a:tblPr/>
              <a:tblGrid>
                <a:gridCol w="930274"/>
              </a:tblGrid>
              <a:tr h="6941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506261"/>
              </p:ext>
            </p:extLst>
          </p:nvPr>
        </p:nvGraphicFramePr>
        <p:xfrm>
          <a:off x="8032840" y="723644"/>
          <a:ext cx="871209" cy="620266"/>
        </p:xfrm>
        <a:graphic>
          <a:graphicData uri="http://schemas.openxmlformats.org/drawingml/2006/table">
            <a:tbl>
              <a:tblPr/>
              <a:tblGrid>
                <a:gridCol w="871209"/>
              </a:tblGrid>
              <a:tr h="6202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513747"/>
              </p:ext>
            </p:extLst>
          </p:nvPr>
        </p:nvGraphicFramePr>
        <p:xfrm>
          <a:off x="5950798" y="2636067"/>
          <a:ext cx="1004105" cy="694107"/>
        </p:xfrm>
        <a:graphic>
          <a:graphicData uri="http://schemas.openxmlformats.org/drawingml/2006/table">
            <a:tbl>
              <a:tblPr/>
              <a:tblGrid>
                <a:gridCol w="1004105"/>
              </a:tblGrid>
              <a:tr h="6941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52740"/>
              </p:ext>
            </p:extLst>
          </p:nvPr>
        </p:nvGraphicFramePr>
        <p:xfrm>
          <a:off x="6910604" y="2606530"/>
          <a:ext cx="1018872" cy="723644"/>
        </p:xfrm>
        <a:graphic>
          <a:graphicData uri="http://schemas.openxmlformats.org/drawingml/2006/table">
            <a:tbl>
              <a:tblPr/>
              <a:tblGrid>
                <a:gridCol w="1018872"/>
              </a:tblGrid>
              <a:tr h="7236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327878"/>
              </p:ext>
            </p:extLst>
          </p:nvPr>
        </p:nvGraphicFramePr>
        <p:xfrm>
          <a:off x="7959008" y="2636067"/>
          <a:ext cx="1004105" cy="664570"/>
        </p:xfrm>
        <a:graphic>
          <a:graphicData uri="http://schemas.openxmlformats.org/drawingml/2006/table">
            <a:tbl>
              <a:tblPr/>
              <a:tblGrid>
                <a:gridCol w="1004105"/>
              </a:tblGrid>
              <a:tr h="6645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9021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645036"/>
              </p:ext>
            </p:extLst>
          </p:nvPr>
        </p:nvGraphicFramePr>
        <p:xfrm>
          <a:off x="4680901" y="4530377"/>
          <a:ext cx="1033637" cy="679339"/>
        </p:xfrm>
        <a:graphic>
          <a:graphicData uri="http://schemas.openxmlformats.org/drawingml/2006/table">
            <a:tbl>
              <a:tblPr/>
              <a:tblGrid>
                <a:gridCol w="1033637"/>
              </a:tblGrid>
              <a:tr h="6793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4AFF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440458"/>
              </p:ext>
            </p:extLst>
          </p:nvPr>
        </p:nvGraphicFramePr>
        <p:xfrm>
          <a:off x="6231357" y="4530377"/>
          <a:ext cx="1063170" cy="664571"/>
        </p:xfrm>
        <a:graphic>
          <a:graphicData uri="http://schemas.openxmlformats.org/drawingml/2006/table">
            <a:tbl>
              <a:tblPr/>
              <a:tblGrid>
                <a:gridCol w="1063170"/>
              </a:tblGrid>
              <a:tr h="664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B9FF2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512701"/>
              </p:ext>
            </p:extLst>
          </p:nvPr>
        </p:nvGraphicFramePr>
        <p:xfrm>
          <a:off x="7840879" y="4441768"/>
          <a:ext cx="1063170" cy="767948"/>
        </p:xfrm>
        <a:graphic>
          <a:graphicData uri="http://schemas.openxmlformats.org/drawingml/2006/table">
            <a:tbl>
              <a:tblPr/>
              <a:tblGrid>
                <a:gridCol w="1063170"/>
              </a:tblGrid>
              <a:tr h="7679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FF6137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260890" y="1491592"/>
            <a:ext cx="2702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         Yellow       Blue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50798" y="3330174"/>
            <a:ext cx="304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Orange       Green        Purple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80902" y="5209716"/>
            <a:ext cx="464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Blue-Green     Yellow-Green     Red-Orange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60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92053"/>
          </a:xfrm>
        </p:spPr>
        <p:txBody>
          <a:bodyPr/>
          <a:lstStyle/>
          <a:p>
            <a:pPr algn="ctr"/>
            <a:r>
              <a:rPr lang="en-US" dirty="0" smtClean="0">
                <a:latin typeface="Adobe Caslon Pro"/>
                <a:cs typeface="Adobe Caslon Pro"/>
              </a:rPr>
              <a:t>Color schemes</a:t>
            </a:r>
            <a:endParaRPr lang="en-US" dirty="0">
              <a:latin typeface="Adobe Caslon Pro"/>
              <a:cs typeface="Adobe Casl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364" y="892053"/>
            <a:ext cx="9040636" cy="444194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dobe Caslon Pro"/>
                <a:cs typeface="Adobe Caslon Pro"/>
              </a:rPr>
              <a:t>Complementary</a:t>
            </a:r>
            <a:r>
              <a:rPr lang="en-US" dirty="0" smtClean="0">
                <a:latin typeface="Adobe Caslon Pro"/>
                <a:cs typeface="Adobe Caslon Pro"/>
              </a:rPr>
              <a:t>      </a:t>
            </a:r>
          </a:p>
          <a:p>
            <a:pPr lvl="2"/>
            <a:r>
              <a:rPr lang="en-US" dirty="0" smtClean="0">
                <a:latin typeface="Adobe Caslon Pro"/>
                <a:cs typeface="Adobe Caslon Pro"/>
              </a:rPr>
              <a:t> </a:t>
            </a:r>
            <a:r>
              <a:rPr lang="en-US" sz="2000" dirty="0" smtClean="0">
                <a:latin typeface="Adobe Caslon Pro"/>
                <a:cs typeface="Adobe Caslon Pro"/>
              </a:rPr>
              <a:t>Colors across from each other on the color wheel</a:t>
            </a:r>
            <a:endParaRPr lang="en-US" sz="3600" dirty="0" smtClean="0">
              <a:latin typeface="Adobe Caslon Pro"/>
              <a:cs typeface="Adobe Caslon Pro"/>
            </a:endParaRPr>
          </a:p>
          <a:p>
            <a:r>
              <a:rPr lang="en-US" sz="3600" dirty="0" smtClean="0">
                <a:latin typeface="Adobe Caslon Pro"/>
                <a:cs typeface="Adobe Caslon Pro"/>
              </a:rPr>
              <a:t>Analogous</a:t>
            </a:r>
          </a:p>
          <a:p>
            <a:pPr lvl="2"/>
            <a:r>
              <a:rPr lang="en-US" sz="2200" dirty="0" smtClean="0">
                <a:latin typeface="Adobe Caslon Pro"/>
                <a:cs typeface="Adobe Caslon Pro"/>
              </a:rPr>
              <a:t>Located next to each other on the color wheel</a:t>
            </a:r>
          </a:p>
          <a:p>
            <a:r>
              <a:rPr lang="en-US" sz="3600" dirty="0" smtClean="0">
                <a:latin typeface="Adobe Caslon Pro"/>
                <a:cs typeface="Adobe Caslon Pro"/>
              </a:rPr>
              <a:t>Clash</a:t>
            </a:r>
            <a:r>
              <a:rPr lang="en-US" dirty="0" smtClean="0">
                <a:latin typeface="Adobe Caslon Pro"/>
                <a:cs typeface="Adobe Caslon Pro"/>
              </a:rPr>
              <a:t>		</a:t>
            </a:r>
          </a:p>
          <a:p>
            <a:pPr lvl="2"/>
            <a:r>
              <a:rPr lang="en-US" sz="2000" dirty="0" smtClean="0">
                <a:latin typeface="Adobe Caslon Pro"/>
                <a:cs typeface="Adobe Caslon Pro"/>
              </a:rPr>
              <a:t>Colors that are one space off from being complementary</a:t>
            </a:r>
          </a:p>
          <a:p>
            <a:r>
              <a:rPr lang="en-US" sz="3600" dirty="0" smtClean="0">
                <a:latin typeface="Adobe Caslon Pro"/>
                <a:cs typeface="Adobe Caslon Pro"/>
              </a:rPr>
              <a:t>Monochromatic</a:t>
            </a:r>
            <a:r>
              <a:rPr lang="en-US" dirty="0" smtClean="0">
                <a:latin typeface="Adobe Caslon Pro"/>
                <a:cs typeface="Adobe Caslon Pro"/>
              </a:rPr>
              <a:t>        “mono”= one       “chrome”= color</a:t>
            </a:r>
          </a:p>
          <a:p>
            <a:pPr lvl="2"/>
            <a:r>
              <a:rPr lang="en-US" sz="2000" dirty="0" smtClean="0">
                <a:latin typeface="Adobe Caslon Pro"/>
                <a:cs typeface="Adobe Caslon Pro"/>
              </a:rPr>
              <a:t>Hue stays the same and only the saturation and brightness change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65054" y="5446008"/>
            <a:ext cx="6319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https://www.youtube.com/watch?v=nX0DHd5QNS8#t=</a:t>
            </a:r>
            <a:r>
              <a:rPr lang="en-US" dirty="0" smtClean="0">
                <a:hlinkClick r:id="rId2"/>
              </a:rPr>
              <a:t>323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67601" y="5149335"/>
            <a:ext cx="60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Effect of Color | Off Book | PBS Digital Studios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608255"/>
              </p:ext>
            </p:extLst>
          </p:nvPr>
        </p:nvGraphicFramePr>
        <p:xfrm>
          <a:off x="6472139" y="1025066"/>
          <a:ext cx="1025138" cy="764975"/>
        </p:xfrm>
        <a:graphic>
          <a:graphicData uri="http://schemas.openxmlformats.org/drawingml/2006/table">
            <a:tbl>
              <a:tblPr/>
              <a:tblGrid>
                <a:gridCol w="1025138"/>
              </a:tblGrid>
              <a:tr h="7649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959261"/>
              </p:ext>
            </p:extLst>
          </p:nvPr>
        </p:nvGraphicFramePr>
        <p:xfrm>
          <a:off x="7497277" y="1025066"/>
          <a:ext cx="994537" cy="780275"/>
        </p:xfrm>
        <a:graphic>
          <a:graphicData uri="http://schemas.openxmlformats.org/drawingml/2006/table">
            <a:tbl>
              <a:tblPr/>
              <a:tblGrid>
                <a:gridCol w="994537"/>
              </a:tblGrid>
              <a:tr h="7802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821193"/>
              </p:ext>
            </p:extLst>
          </p:nvPr>
        </p:nvGraphicFramePr>
        <p:xfrm>
          <a:off x="6472139" y="2570316"/>
          <a:ext cx="930901" cy="627280"/>
        </p:xfrm>
        <a:graphic>
          <a:graphicData uri="http://schemas.openxmlformats.org/drawingml/2006/table">
            <a:tbl>
              <a:tblPr/>
              <a:tblGrid>
                <a:gridCol w="930901"/>
              </a:tblGrid>
              <a:tr h="627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911910"/>
              </p:ext>
            </p:extLst>
          </p:nvPr>
        </p:nvGraphicFramePr>
        <p:xfrm>
          <a:off x="7403040" y="2570316"/>
          <a:ext cx="872132" cy="627279"/>
        </p:xfrm>
        <a:graphic>
          <a:graphicData uri="http://schemas.openxmlformats.org/drawingml/2006/table">
            <a:tbl>
              <a:tblPr/>
              <a:tblGrid>
                <a:gridCol w="872132"/>
              </a:tblGrid>
              <a:tr h="6272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268163"/>
              </p:ext>
            </p:extLst>
          </p:nvPr>
        </p:nvGraphicFramePr>
        <p:xfrm>
          <a:off x="8275172" y="2570315"/>
          <a:ext cx="780329" cy="627280"/>
        </p:xfrm>
        <a:graphic>
          <a:graphicData uri="http://schemas.openxmlformats.org/drawingml/2006/table">
            <a:tbl>
              <a:tblPr/>
              <a:tblGrid>
                <a:gridCol w="780329"/>
              </a:tblGrid>
              <a:tr h="6272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43122"/>
              </p:ext>
            </p:extLst>
          </p:nvPr>
        </p:nvGraphicFramePr>
        <p:xfrm>
          <a:off x="7191265" y="3564783"/>
          <a:ext cx="749728" cy="504883"/>
        </p:xfrm>
        <a:graphic>
          <a:graphicData uri="http://schemas.openxmlformats.org/drawingml/2006/table">
            <a:tbl>
              <a:tblPr/>
              <a:tblGrid>
                <a:gridCol w="749728"/>
              </a:tblGrid>
              <a:tr h="5048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76958"/>
              </p:ext>
            </p:extLst>
          </p:nvPr>
        </p:nvGraphicFramePr>
        <p:xfrm>
          <a:off x="7971594" y="3580083"/>
          <a:ext cx="749728" cy="520182"/>
        </p:xfrm>
        <a:graphic>
          <a:graphicData uri="http://schemas.openxmlformats.org/drawingml/2006/table">
            <a:tbl>
              <a:tblPr/>
              <a:tblGrid>
                <a:gridCol w="749728"/>
              </a:tblGrid>
              <a:tr h="5201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rgbClr val="4EFFD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251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7096"/>
            <a:ext cx="7772400" cy="522690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dobe Caslon Pro"/>
                <a:cs typeface="Adobe Caslon Pro"/>
              </a:rPr>
              <a:t>Warm Colors</a:t>
            </a:r>
          </a:p>
          <a:p>
            <a:pPr lvl="1"/>
            <a:r>
              <a:rPr lang="en-US" sz="2800" dirty="0" smtClean="0">
                <a:latin typeface="Adobe Caslon Pro"/>
                <a:cs typeface="Adobe Caslon Pro"/>
              </a:rPr>
              <a:t>Seem to come out at you</a:t>
            </a:r>
          </a:p>
          <a:p>
            <a:pPr>
              <a:lnSpc>
                <a:spcPct val="140000"/>
              </a:lnSpc>
            </a:pPr>
            <a:r>
              <a:rPr lang="en-US" sz="4000" dirty="0" smtClean="0">
                <a:latin typeface="Adobe Caslon Pro"/>
                <a:cs typeface="Adobe Caslon Pro"/>
              </a:rPr>
              <a:t>Cool Colors</a:t>
            </a:r>
          </a:p>
          <a:p>
            <a:pPr lvl="2">
              <a:lnSpc>
                <a:spcPct val="140000"/>
              </a:lnSpc>
            </a:pPr>
            <a:r>
              <a:rPr lang="en-US" sz="2800" dirty="0" smtClean="0">
                <a:latin typeface="Adobe Caslon Pro"/>
                <a:cs typeface="Adobe Caslon Pro"/>
              </a:rPr>
              <a:t>Recede into space</a:t>
            </a:r>
          </a:p>
          <a:p>
            <a:pPr>
              <a:lnSpc>
                <a:spcPct val="140000"/>
              </a:lnSpc>
            </a:pPr>
            <a:r>
              <a:rPr lang="en-US" sz="4000" dirty="0" smtClean="0">
                <a:latin typeface="Adobe Caslon Pro"/>
                <a:cs typeface="Adobe Caslon Pro"/>
              </a:rPr>
              <a:t>Neutral Colors</a:t>
            </a:r>
            <a:endParaRPr lang="en-US" sz="4000" dirty="0">
              <a:latin typeface="Adobe Caslon Pro"/>
              <a:cs typeface="Adobe Caslon Pro"/>
            </a:endParaRPr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840" y="415673"/>
            <a:ext cx="4151160" cy="3797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5042" y="5649109"/>
            <a:ext cx="2356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http://painting-</a:t>
            </a:r>
            <a:r>
              <a:rPr lang="en-US" dirty="0" err="1"/>
              <a:t>course.com</a:t>
            </a:r>
            <a:r>
              <a:rPr lang="en-US" dirty="0"/>
              <a:t>/296/color-theory/warm-and-cool-colors/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079126"/>
              </p:ext>
            </p:extLst>
          </p:nvPr>
        </p:nvGraphicFramePr>
        <p:xfrm>
          <a:off x="413115" y="4130864"/>
          <a:ext cx="841531" cy="535483"/>
        </p:xfrm>
        <a:graphic>
          <a:graphicData uri="http://schemas.openxmlformats.org/drawingml/2006/table">
            <a:tbl>
              <a:tblPr/>
              <a:tblGrid>
                <a:gridCol w="841531"/>
              </a:tblGrid>
              <a:tr h="5354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98755"/>
              </p:ext>
            </p:extLst>
          </p:nvPr>
        </p:nvGraphicFramePr>
        <p:xfrm>
          <a:off x="1269947" y="4146164"/>
          <a:ext cx="902733" cy="535482"/>
        </p:xfrm>
        <a:graphic>
          <a:graphicData uri="http://schemas.openxmlformats.org/drawingml/2006/table">
            <a:tbl>
              <a:tblPr/>
              <a:tblGrid>
                <a:gridCol w="902733"/>
              </a:tblGrid>
              <a:tr h="5354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0570"/>
              </p:ext>
            </p:extLst>
          </p:nvPr>
        </p:nvGraphicFramePr>
        <p:xfrm>
          <a:off x="2187981" y="4161463"/>
          <a:ext cx="948635" cy="550782"/>
        </p:xfrm>
        <a:graphic>
          <a:graphicData uri="http://schemas.openxmlformats.org/drawingml/2006/table">
            <a:tbl>
              <a:tblPr/>
              <a:tblGrid>
                <a:gridCol w="948635"/>
              </a:tblGrid>
              <a:tr h="5507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10635"/>
              </p:ext>
            </p:extLst>
          </p:nvPr>
        </p:nvGraphicFramePr>
        <p:xfrm>
          <a:off x="3136616" y="4176763"/>
          <a:ext cx="933334" cy="504883"/>
        </p:xfrm>
        <a:graphic>
          <a:graphicData uri="http://schemas.openxmlformats.org/drawingml/2006/table">
            <a:tbl>
              <a:tblPr/>
              <a:tblGrid>
                <a:gridCol w="933334"/>
              </a:tblGrid>
              <a:tr h="50488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  <a:prstDash val="solid"/>
                    </a:lnL>
                    <a:lnR w="12700" cmpd="sng">
                      <a:solidFill>
                        <a:scrgbClr r="0" g="0" b="0"/>
                      </a:solidFill>
                      <a:prstDash val="solid"/>
                    </a:lnR>
                    <a:lnT w="12700" cmpd="sng">
                      <a:solidFill>
                        <a:scrgbClr r="0" g="0" b="0"/>
                      </a:solidFill>
                      <a:prstDash val="solid"/>
                    </a:lnT>
                    <a:lnB w="12700" cmpd="sng">
                      <a:solidFill>
                        <a:scrgbClr r="0" g="0" b="0"/>
                      </a:solidFill>
                      <a:prstDash val="soli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22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10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28967" cy="3396725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05" y="-1"/>
            <a:ext cx="3589895" cy="3605921"/>
          </a:xfrm>
          <a:prstGeom prst="rect">
            <a:avLst/>
          </a:prstGeom>
        </p:spPr>
      </p:pic>
      <p:pic>
        <p:nvPicPr>
          <p:cNvPr id="4" name="Picture 3" descr="the-fighting-temeraire-tugged-to-her-last-berth-to-be-broken-u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222" y="3274093"/>
            <a:ext cx="4831778" cy="3583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006" y="3605920"/>
            <a:ext cx="211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Piet Mondrian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59022" y="107097"/>
            <a:ext cx="203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Claude </a:t>
            </a:r>
          </a:p>
          <a:p>
            <a:r>
              <a:rPr lang="en-US" dirty="0" smtClean="0"/>
              <a:t>Monet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01096" y="5569017"/>
            <a:ext cx="1818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Turner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90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-meanings-e135330640266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28" y="-8499"/>
            <a:ext cx="6984435" cy="68664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31" y="4350955"/>
            <a:ext cx="974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www.interiordesignipedia.com</a:t>
            </a:r>
            <a:r>
              <a:rPr lang="en-US" dirty="0"/>
              <a:t>/color-</a:t>
            </a:r>
            <a:r>
              <a:rPr lang="en-US" dirty="0" err="1"/>
              <a:t>meanings.html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60426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Pop.thmx</Template>
  <TotalTime>477</TotalTime>
  <Words>423</Words>
  <Application>Microsoft Macintosh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 Pop</vt:lpstr>
      <vt:lpstr>Today’s lesson:        Color</vt:lpstr>
      <vt:lpstr>COLOR</vt:lpstr>
      <vt:lpstr>3 Properties</vt:lpstr>
      <vt:lpstr>PowerPoint Presentation</vt:lpstr>
      <vt:lpstr>PowerPoint Presentation</vt:lpstr>
      <vt:lpstr>Color schemes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</dc:title>
  <dc:creator>Courtney Carter</dc:creator>
  <cp:lastModifiedBy>Courtney Carter</cp:lastModifiedBy>
  <cp:revision>11</cp:revision>
  <dcterms:created xsi:type="dcterms:W3CDTF">2014-09-02T04:28:07Z</dcterms:created>
  <dcterms:modified xsi:type="dcterms:W3CDTF">2014-09-02T12:25:14Z</dcterms:modified>
</cp:coreProperties>
</file>