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63" r:id="rId2"/>
    <p:sldId id="256" r:id="rId3"/>
    <p:sldId id="268" r:id="rId4"/>
    <p:sldId id="257" r:id="rId5"/>
    <p:sldId id="258" r:id="rId6"/>
    <p:sldId id="259" r:id="rId7"/>
    <p:sldId id="260" r:id="rId8"/>
    <p:sldId id="264" r:id="rId9"/>
    <p:sldId id="265" r:id="rId10"/>
    <p:sldId id="269" r:id="rId11"/>
    <p:sldId id="267" r:id="rId12"/>
    <p:sldId id="266" r:id="rId13"/>
    <p:sldId id="261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60EBC-D28A-5E4F-8F10-DBCD0E74541A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B9367-6C71-2744-8780-19E74D9B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8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  <a:latin typeface="Cambria"/>
                <a:cs typeface="Cambria"/>
              </a:rPr>
              <a:t>The models used by the Greeks for calculating human proportion were later adopted by artists of ancient Rome, and then by Renaissance artists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9367-6C71-2744-8780-19E74D9B9F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8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Please retrieve your portfolios, and have your signatures out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9855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latin typeface="Cambria"/>
                <a:cs typeface="Cambria"/>
              </a:rPr>
              <a:t>Today we will, </a:t>
            </a:r>
          </a:p>
          <a:p>
            <a:r>
              <a:rPr lang="en-US" dirty="0" smtClean="0">
                <a:latin typeface="Cambria"/>
                <a:cs typeface="Cambria"/>
              </a:rPr>
              <a:t>Explore the principle of design called Proportion</a:t>
            </a:r>
          </a:p>
          <a:p>
            <a:r>
              <a:rPr lang="en-US" dirty="0" smtClean="0">
                <a:latin typeface="Cambria"/>
                <a:cs typeface="Cambria"/>
              </a:rPr>
              <a:t>Take notes and drawings in our artist journals</a:t>
            </a:r>
          </a:p>
          <a:p>
            <a:r>
              <a:rPr lang="en-US" dirty="0" smtClean="0">
                <a:latin typeface="Cambria"/>
                <a:cs typeface="Cambria"/>
              </a:rPr>
              <a:t>Connect what we see everyday to our studies in proportion</a:t>
            </a:r>
          </a:p>
          <a:p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3121"/>
            <a:ext cx="403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latin typeface="Cambria"/>
                <a:cs typeface="Cambria"/>
              </a:rPr>
              <a:t>Today I will,</a:t>
            </a:r>
          </a:p>
          <a:p>
            <a:r>
              <a:rPr lang="en-US" dirty="0">
                <a:latin typeface="Cambria"/>
                <a:cs typeface="Cambria"/>
              </a:rPr>
              <a:t>A</a:t>
            </a:r>
            <a:r>
              <a:rPr lang="en-US" dirty="0" smtClean="0">
                <a:latin typeface="Cambria"/>
                <a:cs typeface="Cambria"/>
              </a:rPr>
              <a:t>nswer </a:t>
            </a:r>
            <a:r>
              <a:rPr lang="en-US" dirty="0" smtClean="0">
                <a:latin typeface="Cambria"/>
                <a:cs typeface="Cambria"/>
              </a:rPr>
              <a:t>a question concerning </a:t>
            </a:r>
            <a:r>
              <a:rPr lang="en-US" dirty="0" smtClean="0">
                <a:latin typeface="Cambria"/>
                <a:cs typeface="Cambria"/>
              </a:rPr>
              <a:t>proportion and the Golden Ratio</a:t>
            </a:r>
          </a:p>
          <a:p>
            <a:r>
              <a:rPr lang="en-US" dirty="0" smtClean="0">
                <a:latin typeface="Cambria"/>
                <a:cs typeface="Cambria"/>
              </a:rPr>
              <a:t>Connect Proportion to a previously learned Principle of Design</a:t>
            </a: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Be able to draw a face and body proportionally …(loosely)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644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r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8387" y="1057982"/>
            <a:ext cx="3965575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6009" y="1057982"/>
            <a:ext cx="44623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/>
                <a:cs typeface="Cambria"/>
              </a:rPr>
              <a:t>When the face is looking to the side like that, we call it </a:t>
            </a:r>
            <a:r>
              <a:rPr lang="en-US" sz="3200" dirty="0" smtClean="0">
                <a:solidFill>
                  <a:srgbClr val="FFC30E"/>
                </a:solidFill>
                <a:latin typeface="Cambria"/>
                <a:cs typeface="Cambria"/>
              </a:rPr>
              <a:t>“3/4 View”</a:t>
            </a:r>
          </a:p>
          <a:p>
            <a:endParaRPr lang="en-US" sz="3200" dirty="0">
              <a:latin typeface="Cambria"/>
              <a:cs typeface="Cambria"/>
            </a:endParaRPr>
          </a:p>
          <a:p>
            <a:r>
              <a:rPr lang="en-US" sz="3200" dirty="0" smtClean="0">
                <a:latin typeface="Cambria"/>
                <a:cs typeface="Cambria"/>
              </a:rPr>
              <a:t>This is a perfectly proportional </a:t>
            </a:r>
            <a:r>
              <a:rPr lang="en-US" sz="3200" dirty="0" smtClean="0">
                <a:latin typeface="Cambria"/>
                <a:cs typeface="Cambria"/>
              </a:rPr>
              <a:t>painting</a:t>
            </a:r>
          </a:p>
          <a:p>
            <a:endParaRPr lang="en-US" sz="3200" dirty="0">
              <a:latin typeface="Cambria"/>
              <a:cs typeface="Cambria"/>
            </a:endParaRPr>
          </a:p>
          <a:p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Cuando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el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cuerpo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y/o la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cabeza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se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enfrenta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a la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esquina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o lateral, lo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llamamos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una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vista ¾.</a:t>
            </a:r>
          </a:p>
          <a:p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Este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es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una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pintura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perfectamente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proporcional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.</a:t>
            </a:r>
            <a:endParaRPr lang="en-US" sz="2000" dirty="0">
              <a:solidFill>
                <a:srgbClr val="A6A6A6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523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4" y="1272437"/>
            <a:ext cx="65532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647" y="458649"/>
            <a:ext cx="818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another sketch found in Da Vinci’s journal…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3509" y="6475409"/>
            <a:ext cx="7827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A6A6A6"/>
                </a:solidFill>
              </a:rPr>
              <a:t>Otro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dibujo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encontrado</a:t>
            </a:r>
            <a:r>
              <a:rPr lang="en-US" sz="2000" dirty="0" smtClean="0">
                <a:solidFill>
                  <a:srgbClr val="A6A6A6"/>
                </a:solidFill>
              </a:rPr>
              <a:t> en </a:t>
            </a:r>
            <a:r>
              <a:rPr lang="en-US" sz="2000" dirty="0" err="1" smtClean="0">
                <a:solidFill>
                  <a:srgbClr val="A6A6A6"/>
                </a:solidFill>
              </a:rPr>
              <a:t>diario</a:t>
            </a:r>
            <a:r>
              <a:rPr lang="en-US" sz="2000" dirty="0" smtClean="0">
                <a:solidFill>
                  <a:srgbClr val="A6A6A6"/>
                </a:solidFill>
              </a:rPr>
              <a:t> de Da Vinci.</a:t>
            </a:r>
            <a:endParaRPr lang="en-US" sz="20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2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3114"/>
          </a:xfrm>
        </p:spPr>
        <p:txBody>
          <a:bodyPr/>
          <a:lstStyle/>
          <a:p>
            <a:r>
              <a:rPr lang="en-US" dirty="0" smtClean="0"/>
              <a:t>Facial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924"/>
            <a:ext cx="8229600" cy="2734625"/>
          </a:xfrm>
        </p:spPr>
        <p:txBody>
          <a:bodyPr/>
          <a:lstStyle/>
          <a:p>
            <a:r>
              <a:rPr lang="en-US" dirty="0" smtClean="0">
                <a:solidFill>
                  <a:srgbClr val="FFC30E"/>
                </a:solidFill>
              </a:rPr>
              <a:t>Facial mapping is a technique used to set up the proportions of the features on a face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Mapeo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 facial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una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técnica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que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 se 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utiliza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para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configurar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lascaracterísticas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una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</a:schemeClr>
                </a:solidFill>
              </a:rPr>
              <a:t>cara</a:t>
            </a:r>
            <a:endParaRPr lang="en-US" sz="24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Picture 6" descr="adultpropo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6429" y="2626504"/>
            <a:ext cx="3141063" cy="4037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71530"/>
            <a:ext cx="44885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 setting up guidelines that act as roads, you can figure out where parts go and how large they should be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000" dirty="0" smtClean="0">
                <a:solidFill>
                  <a:srgbClr val="A6A6A6"/>
                </a:solidFill>
              </a:rPr>
              <a:t>A </a:t>
            </a:r>
            <a:r>
              <a:rPr lang="en-US" sz="2000" dirty="0" err="1" smtClean="0">
                <a:solidFill>
                  <a:srgbClr val="A6A6A6"/>
                </a:solidFill>
              </a:rPr>
              <a:t>establecer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las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directrices</a:t>
            </a:r>
            <a:r>
              <a:rPr lang="en-US" sz="2000" dirty="0" smtClean="0">
                <a:solidFill>
                  <a:srgbClr val="A6A6A6"/>
                </a:solidFill>
              </a:rPr>
              <a:t>, </a:t>
            </a:r>
            <a:r>
              <a:rPr lang="en-US" sz="2000" dirty="0" err="1" smtClean="0">
                <a:solidFill>
                  <a:srgbClr val="A6A6A6"/>
                </a:solidFill>
              </a:rPr>
              <a:t>usted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puede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entender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cómo</a:t>
            </a:r>
            <a:r>
              <a:rPr lang="en-US" sz="2000" dirty="0" smtClean="0">
                <a:solidFill>
                  <a:srgbClr val="A6A6A6"/>
                </a:solidFill>
              </a:rPr>
              <a:t> la </a:t>
            </a:r>
            <a:r>
              <a:rPr lang="en-US" sz="2000" dirty="0" err="1" smtClean="0">
                <a:solidFill>
                  <a:srgbClr val="A6A6A6"/>
                </a:solidFill>
              </a:rPr>
              <a:t>partes</a:t>
            </a:r>
            <a:r>
              <a:rPr lang="en-US" sz="2000" dirty="0" smtClean="0">
                <a:solidFill>
                  <a:srgbClr val="A6A6A6"/>
                </a:solidFill>
              </a:rPr>
              <a:t> van y </a:t>
            </a:r>
            <a:r>
              <a:rPr lang="en-US" sz="2000" dirty="0" err="1" smtClean="0">
                <a:solidFill>
                  <a:srgbClr val="A6A6A6"/>
                </a:solidFill>
              </a:rPr>
              <a:t>qué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grande</a:t>
            </a:r>
            <a:r>
              <a:rPr lang="en-US" sz="2000" dirty="0" smtClean="0">
                <a:solidFill>
                  <a:srgbClr val="A6A6A6"/>
                </a:solidFill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</a:rPr>
              <a:t>deberían</a:t>
            </a:r>
            <a:r>
              <a:rPr lang="en-US" sz="2000" dirty="0" smtClean="0">
                <a:solidFill>
                  <a:srgbClr val="A6A6A6"/>
                </a:solidFill>
              </a:rPr>
              <a:t> ser.</a:t>
            </a:r>
            <a:endParaRPr lang="en-US" sz="2000" dirty="0" smtClean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5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110" y="274638"/>
            <a:ext cx="3234690" cy="5367921"/>
          </a:xfrm>
        </p:spPr>
        <p:txBody>
          <a:bodyPr>
            <a:normAutofit/>
          </a:bodyPr>
          <a:lstStyle/>
          <a:p>
            <a:r>
              <a:rPr lang="en-US" dirty="0" smtClean="0"/>
              <a:t>And if you don</a:t>
            </a:r>
            <a:r>
              <a:rPr lang="fr-FR" dirty="0" smtClean="0"/>
              <a:t>’</a:t>
            </a:r>
            <a:r>
              <a:rPr lang="en-US" dirty="0" smtClean="0"/>
              <a:t>t use facial </a:t>
            </a:r>
            <a:r>
              <a:rPr lang="en-US" dirty="0" smtClean="0"/>
              <a:t>mapping, </a:t>
            </a:r>
            <a:r>
              <a:rPr lang="en-US" dirty="0" smtClean="0"/>
              <a:t>you’ll get this…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 </a:t>
            </a:r>
            <a:endParaRPr lang="en-US" dirty="0"/>
          </a:p>
        </p:txBody>
      </p:sp>
      <p:pic>
        <p:nvPicPr>
          <p:cNvPr id="5" name="Picture 4" descr="Common Mistakes Sleev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211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8845" y="5620865"/>
            <a:ext cx="2602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 </a:t>
            </a:r>
            <a:r>
              <a:rPr lang="en-US" dirty="0" err="1"/>
              <a:t>si</a:t>
            </a:r>
            <a:r>
              <a:rPr lang="en-US" dirty="0"/>
              <a:t> no se </a:t>
            </a:r>
            <a:r>
              <a:rPr lang="en-US" dirty="0" err="1"/>
              <a:t>utiliza</a:t>
            </a:r>
            <a:r>
              <a:rPr lang="en-US" dirty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mapeo</a:t>
            </a:r>
            <a:r>
              <a:rPr lang="en-US" dirty="0" smtClean="0"/>
              <a:t> facial</a:t>
            </a:r>
            <a:r>
              <a:rPr lang="en-US" dirty="0" smtClean="0"/>
              <a:t>,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obtendrá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8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rest of class…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assembling your </a:t>
            </a:r>
            <a:r>
              <a:rPr lang="en-US" dirty="0" err="1" smtClean="0"/>
              <a:t>Zentangle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Cut your outline out of your white </a:t>
            </a:r>
            <a:r>
              <a:rPr lang="en-US" dirty="0" err="1" smtClean="0"/>
              <a:t>Zentangled</a:t>
            </a:r>
            <a:r>
              <a:rPr lang="en-US" dirty="0" smtClean="0"/>
              <a:t> paper, then glue each piece to a black piece of paper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sz="3200" dirty="0" smtClean="0"/>
              <a:t>Pick </a:t>
            </a:r>
            <a:r>
              <a:rPr lang="en-US" sz="3200" dirty="0"/>
              <a:t>up the 4 handouts on proportion and work in your artist journal </a:t>
            </a:r>
          </a:p>
          <a:p>
            <a:pPr marL="457200" lvl="1" indent="0" algn="ctr">
              <a:buNone/>
            </a:pPr>
            <a:r>
              <a:rPr lang="en-US" sz="2400" dirty="0" smtClean="0"/>
              <a:t>We will be working with proportion for our next project, so work hard to understand </a:t>
            </a:r>
            <a:r>
              <a:rPr lang="en-US" sz="2400" dirty="0" smtClean="0"/>
              <a:t>facial mapping and the </a:t>
            </a:r>
            <a:r>
              <a:rPr lang="en-US" sz="2400" dirty="0" smtClean="0"/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24164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499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C30E"/>
                </a:solidFill>
                <a:latin typeface="Cambria"/>
                <a:cs typeface="Cambria"/>
              </a:rPr>
              <a:t>Proportion</a:t>
            </a:r>
            <a:endParaRPr lang="en-US" sz="7200" dirty="0">
              <a:solidFill>
                <a:srgbClr val="FFC30E"/>
              </a:solidFill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5390"/>
            <a:ext cx="6400800" cy="2994501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30E"/>
                </a:solidFill>
                <a:latin typeface="Cambria"/>
                <a:cs typeface="Cambria"/>
              </a:rPr>
              <a:t>Principle of Design</a:t>
            </a:r>
          </a:p>
          <a:p>
            <a:r>
              <a:rPr lang="en-US" b="0" dirty="0">
                <a:solidFill>
                  <a:srgbClr val="FFC30E"/>
                </a:solidFill>
                <a:latin typeface="Cambria"/>
                <a:cs typeface="Cambria"/>
              </a:rPr>
              <a:t>refers to </a:t>
            </a:r>
            <a:r>
              <a:rPr lang="en-US" b="0" dirty="0" smtClean="0">
                <a:solidFill>
                  <a:srgbClr val="FFC30E"/>
                </a:solidFill>
                <a:latin typeface="Cambria"/>
                <a:cs typeface="Cambria"/>
              </a:rPr>
              <a:t>the size </a:t>
            </a:r>
            <a:r>
              <a:rPr lang="en-US" b="0" dirty="0">
                <a:solidFill>
                  <a:srgbClr val="FFC30E"/>
                </a:solidFill>
                <a:latin typeface="Cambria"/>
                <a:cs typeface="Cambria"/>
              </a:rPr>
              <a:t>relationship of</a:t>
            </a:r>
          </a:p>
          <a:p>
            <a:r>
              <a:rPr lang="en-US" b="0" dirty="0">
                <a:solidFill>
                  <a:srgbClr val="FFC30E"/>
                </a:solidFill>
                <a:latin typeface="Cambria"/>
                <a:cs typeface="Cambria"/>
              </a:rPr>
              <a:t>certain elements to the </a:t>
            </a:r>
            <a:r>
              <a:rPr lang="en-US" b="0" dirty="0" smtClean="0">
                <a:solidFill>
                  <a:srgbClr val="FFC30E"/>
                </a:solidFill>
                <a:latin typeface="Cambria"/>
                <a:cs typeface="Cambria"/>
              </a:rPr>
              <a:t>whole of the picture </a:t>
            </a:r>
            <a:r>
              <a:rPr lang="en-US" b="0" dirty="0">
                <a:solidFill>
                  <a:srgbClr val="FFC30E"/>
                </a:solidFill>
                <a:latin typeface="Cambria"/>
                <a:cs typeface="Cambria"/>
              </a:rPr>
              <a:t>and to each other</a:t>
            </a:r>
            <a:endParaRPr lang="en-US" dirty="0">
              <a:solidFill>
                <a:srgbClr val="FFC30E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9686" y="5359891"/>
            <a:ext cx="6973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La </a:t>
            </a:r>
            <a:r>
              <a:rPr lang="en-US" dirty="0" err="1" smtClean="0">
                <a:latin typeface="Cambria"/>
                <a:cs typeface="Cambria"/>
              </a:rPr>
              <a:t>Proporción</a:t>
            </a:r>
            <a:endParaRPr lang="en-US" dirty="0" smtClean="0">
              <a:latin typeface="Cambria"/>
              <a:cs typeface="Cambria"/>
            </a:endParaRPr>
          </a:p>
          <a:p>
            <a:pPr algn="ctr"/>
            <a:r>
              <a:rPr lang="en-US" dirty="0" smtClean="0">
                <a:latin typeface="Cambria"/>
                <a:cs typeface="Cambria"/>
              </a:rPr>
              <a:t>Principio de </a:t>
            </a:r>
            <a:r>
              <a:rPr lang="en-US" dirty="0" err="1" smtClean="0">
                <a:latin typeface="Cambria"/>
                <a:cs typeface="Cambria"/>
              </a:rPr>
              <a:t>diseño</a:t>
            </a:r>
            <a:endParaRPr lang="en-US" dirty="0" smtClean="0">
              <a:latin typeface="Cambria"/>
              <a:cs typeface="Cambria"/>
            </a:endParaRPr>
          </a:p>
          <a:p>
            <a:pPr algn="ctr"/>
            <a:r>
              <a:rPr lang="en-US" dirty="0" smtClean="0">
                <a:latin typeface="Cambria"/>
                <a:cs typeface="Cambria"/>
              </a:rPr>
              <a:t>Se </a:t>
            </a:r>
            <a:r>
              <a:rPr lang="en-US" dirty="0" err="1" smtClean="0">
                <a:latin typeface="Cambria"/>
                <a:cs typeface="Cambria"/>
              </a:rPr>
              <a:t>refiere</a:t>
            </a:r>
            <a:r>
              <a:rPr lang="en-US" dirty="0" smtClean="0">
                <a:latin typeface="Cambria"/>
                <a:cs typeface="Cambria"/>
              </a:rPr>
              <a:t> a </a:t>
            </a:r>
            <a:r>
              <a:rPr lang="en-US" dirty="0" err="1" smtClean="0">
                <a:latin typeface="Cambria"/>
                <a:cs typeface="Cambria"/>
              </a:rPr>
              <a:t>las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relaciones</a:t>
            </a:r>
            <a:r>
              <a:rPr lang="en-US" dirty="0" smtClean="0">
                <a:latin typeface="Cambria"/>
                <a:cs typeface="Cambria"/>
              </a:rPr>
              <a:t> del </a:t>
            </a:r>
            <a:r>
              <a:rPr lang="en-US" dirty="0" err="1" smtClean="0">
                <a:latin typeface="Cambria"/>
                <a:cs typeface="Cambria"/>
              </a:rPr>
              <a:t>tamaño</a:t>
            </a:r>
            <a:r>
              <a:rPr lang="en-US" dirty="0" smtClean="0">
                <a:latin typeface="Cambria"/>
                <a:cs typeface="Cambria"/>
              </a:rPr>
              <a:t> de los </a:t>
            </a:r>
            <a:r>
              <a:rPr lang="en-US" dirty="0" err="1" smtClean="0">
                <a:latin typeface="Cambria"/>
                <a:cs typeface="Cambria"/>
              </a:rPr>
              <a:t>elementos</a:t>
            </a:r>
            <a:r>
              <a:rPr lang="en-US" dirty="0" smtClean="0">
                <a:latin typeface="Cambria"/>
                <a:cs typeface="Cambria"/>
              </a:rPr>
              <a:t> de la </a:t>
            </a:r>
            <a:r>
              <a:rPr lang="en-US" dirty="0" err="1" smtClean="0">
                <a:latin typeface="Cambria"/>
                <a:cs typeface="Cambria"/>
              </a:rPr>
              <a:t>totalidad</a:t>
            </a:r>
            <a:r>
              <a:rPr lang="en-US" dirty="0" smtClean="0">
                <a:latin typeface="Cambria"/>
                <a:cs typeface="Cambria"/>
              </a:rPr>
              <a:t> de la </a:t>
            </a:r>
            <a:r>
              <a:rPr lang="en-US" dirty="0" err="1" smtClean="0">
                <a:latin typeface="Cambria"/>
                <a:cs typeface="Cambria"/>
              </a:rPr>
              <a:t>imagen</a:t>
            </a:r>
            <a:r>
              <a:rPr lang="en-US" dirty="0" smtClean="0">
                <a:latin typeface="Cambria"/>
                <a:cs typeface="Cambria"/>
              </a:rPr>
              <a:t> y a </a:t>
            </a:r>
            <a:r>
              <a:rPr lang="en-US" dirty="0" err="1" smtClean="0">
                <a:latin typeface="Cambria"/>
                <a:cs typeface="Cambria"/>
              </a:rPr>
              <a:t>otros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elementos</a:t>
            </a:r>
            <a:endParaRPr lang="en-US" dirty="0" smtClean="0">
              <a:latin typeface="Cambria"/>
              <a:cs typeface="Cambria"/>
            </a:endParaRPr>
          </a:p>
          <a:p>
            <a:pPr algn="ctr"/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095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7442"/>
            <a:ext cx="8229600" cy="21654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C30E"/>
                </a:solidFill>
                <a:latin typeface="Cambria"/>
                <a:cs typeface="Cambria"/>
              </a:rPr>
              <a:t>Proportion really just means you are making the parts fit well together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mbria"/>
                <a:cs typeface="Cambria"/>
              </a:rPr>
              <a:t>Like the parts of a face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4" name="Picture 3" descr="artyfac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86" y="2692846"/>
            <a:ext cx="5298648" cy="3452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442" y="6145798"/>
            <a:ext cx="855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Proporción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realmente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significa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que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está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haciendo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las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piezas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encajan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Cambria"/>
                <a:cs typeface="Cambria"/>
              </a:rPr>
              <a:t>bien</a:t>
            </a:r>
            <a:r>
              <a:rPr lang="en-US" sz="2000" dirty="0" smtClean="0">
                <a:solidFill>
                  <a:srgbClr val="A6A6A6"/>
                </a:solidFill>
                <a:latin typeface="Cambria"/>
                <a:cs typeface="Cambria"/>
              </a:rPr>
              <a:t>.</a:t>
            </a:r>
            <a:endParaRPr lang="en-US" sz="2000" dirty="0">
              <a:solidFill>
                <a:srgbClr val="A6A6A6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2780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30E"/>
                </a:solidFill>
                <a:latin typeface="Cambria"/>
                <a:cs typeface="Cambria"/>
              </a:rPr>
              <a:t>The Golden Ratio </a:t>
            </a:r>
            <a:r>
              <a:rPr lang="en-US" sz="2700" dirty="0" smtClean="0">
                <a:latin typeface="Cambria"/>
                <a:cs typeface="Cambria"/>
              </a:rPr>
              <a:t>or</a:t>
            </a:r>
            <a:r>
              <a:rPr lang="en-US" sz="2700" dirty="0"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FFC30E"/>
                </a:solidFill>
                <a:latin typeface="Cambria"/>
                <a:cs typeface="Cambria"/>
              </a:rPr>
              <a:t>Divine Proportion</a:t>
            </a:r>
            <a:endParaRPr lang="en-US" dirty="0">
              <a:solidFill>
                <a:srgbClr val="FFC30E"/>
              </a:solidFill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01" y="1143000"/>
            <a:ext cx="4892847" cy="506260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C30E"/>
                </a:solidFill>
                <a:latin typeface="Cambria"/>
                <a:cs typeface="Cambria"/>
              </a:rPr>
              <a:t>D</a:t>
            </a:r>
            <a:r>
              <a:rPr 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iscovered </a:t>
            </a:r>
            <a:r>
              <a:rPr lang="en-US" sz="2800" dirty="0">
                <a:solidFill>
                  <a:srgbClr val="FFC30E"/>
                </a:solidFill>
                <a:latin typeface="Cambria"/>
                <a:cs typeface="Cambria"/>
              </a:rPr>
              <a:t>by the ancient </a:t>
            </a:r>
            <a:r>
              <a:rPr 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Greeks</a:t>
            </a:r>
          </a:p>
          <a:p>
            <a:r>
              <a:rPr 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defined </a:t>
            </a:r>
            <a:r>
              <a:rPr lang="en-US" sz="2800" dirty="0">
                <a:solidFill>
                  <a:srgbClr val="FFC30E"/>
                </a:solidFill>
                <a:latin typeface="Cambria"/>
                <a:cs typeface="Cambria"/>
              </a:rPr>
              <a:t>by the number </a:t>
            </a:r>
            <a:endParaRPr lang="en-US" sz="2800" dirty="0" smtClean="0">
              <a:solidFill>
                <a:srgbClr val="FFC30E"/>
              </a:solidFill>
              <a:latin typeface="Cambria"/>
              <a:cs typeface="Cambria"/>
            </a:endParaRPr>
          </a:p>
          <a:p>
            <a:r>
              <a:rPr 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Phi </a:t>
            </a:r>
            <a:r>
              <a:rPr lang="en-US" sz="2800" dirty="0">
                <a:solidFill>
                  <a:srgbClr val="FFC30E"/>
                </a:solidFill>
                <a:latin typeface="Cambria"/>
                <a:cs typeface="Cambria"/>
              </a:rPr>
              <a:t>(</a:t>
            </a:r>
            <a:r>
              <a:rPr lang="en-US" sz="2800" dirty="0" err="1">
                <a:solidFill>
                  <a:srgbClr val="FFC30E"/>
                </a:solidFill>
                <a:latin typeface="Cambria"/>
                <a:cs typeface="Cambria"/>
              </a:rPr>
              <a:t>Φ</a:t>
            </a:r>
            <a:r>
              <a:rPr lang="en-US" sz="2800" dirty="0">
                <a:solidFill>
                  <a:srgbClr val="FFC30E"/>
                </a:solidFill>
                <a:latin typeface="Cambria"/>
                <a:cs typeface="Cambria"/>
              </a:rPr>
              <a:t> = </a:t>
            </a:r>
            <a:r>
              <a:rPr 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1.618)</a:t>
            </a:r>
          </a:p>
          <a:p>
            <a:r>
              <a:rPr 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Ratio of 1: 1.618</a:t>
            </a:r>
          </a:p>
          <a:p>
            <a:r>
              <a:rPr lang="en-US" sz="2800" dirty="0">
                <a:solidFill>
                  <a:srgbClr val="FFC30E"/>
                </a:solidFill>
                <a:latin typeface="Cambria"/>
                <a:cs typeface="Cambria"/>
              </a:rPr>
              <a:t>divides </a:t>
            </a:r>
            <a:r>
              <a:rPr 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anything at </a:t>
            </a:r>
            <a:r>
              <a:rPr lang="ja-JP" altLang="en-US" sz="2800" dirty="0">
                <a:solidFill>
                  <a:srgbClr val="FFC30E"/>
                </a:solidFill>
                <a:latin typeface="Cambria"/>
                <a:cs typeface="Cambria"/>
              </a:rPr>
              <a:t>“</a:t>
            </a:r>
            <a:r>
              <a:rPr lang="en-US" sz="2800" dirty="0">
                <a:solidFill>
                  <a:srgbClr val="FFC30E"/>
                </a:solidFill>
                <a:latin typeface="Cambria"/>
                <a:cs typeface="Cambria"/>
              </a:rPr>
              <a:t>just the right point</a:t>
            </a:r>
            <a:r>
              <a:rPr lang="ja-JP" alt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”</a:t>
            </a:r>
            <a:r>
              <a:rPr 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 between 1/3 and 1/2 </a:t>
            </a:r>
            <a:r>
              <a:rPr lang="en-US" sz="2800" dirty="0">
                <a:solidFill>
                  <a:srgbClr val="FFC30E"/>
                </a:solidFill>
                <a:latin typeface="Cambria"/>
                <a:cs typeface="Cambria"/>
              </a:rPr>
              <a:t>the distance from one </a:t>
            </a:r>
            <a:r>
              <a:rPr lang="en-US" sz="2800" dirty="0" smtClean="0">
                <a:solidFill>
                  <a:srgbClr val="FFC30E"/>
                </a:solidFill>
                <a:latin typeface="Cambria"/>
                <a:cs typeface="Cambria"/>
              </a:rPr>
              <a:t>end</a:t>
            </a:r>
            <a:endParaRPr lang="en-US" sz="2800" dirty="0">
              <a:solidFill>
                <a:srgbClr val="FFC30E"/>
              </a:solidFill>
              <a:latin typeface="Cambria"/>
              <a:cs typeface="Cambria"/>
            </a:endParaRPr>
          </a:p>
          <a:p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>
                <a:latin typeface="Cambria"/>
                <a:cs typeface="Cambria"/>
              </a:rPr>
              <a:t>It is considered the most visually pleasing division.</a:t>
            </a:r>
          </a:p>
          <a:p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4" name="Picture 3" descr="1.61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48" y="2049834"/>
            <a:ext cx="4051352" cy="2385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237" y="5336885"/>
            <a:ext cx="3599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A6A6A6"/>
                </a:solidFill>
              </a:rPr>
              <a:t>Proporción</a:t>
            </a:r>
            <a:r>
              <a:rPr lang="en-US" dirty="0" smtClean="0">
                <a:solidFill>
                  <a:srgbClr val="A6A6A6"/>
                </a:solidFill>
              </a:rPr>
              <a:t> de </a:t>
            </a:r>
            <a:r>
              <a:rPr lang="en-US" dirty="0" err="1" smtClean="0">
                <a:solidFill>
                  <a:srgbClr val="A6A6A6"/>
                </a:solidFill>
              </a:rPr>
              <a:t>oro</a:t>
            </a:r>
            <a:endParaRPr lang="en-US" dirty="0" smtClean="0">
              <a:solidFill>
                <a:srgbClr val="A6A6A6"/>
              </a:solidFill>
            </a:endParaRPr>
          </a:p>
          <a:p>
            <a:pPr algn="ctr"/>
            <a:r>
              <a:rPr lang="en-US" dirty="0" err="1" smtClean="0">
                <a:solidFill>
                  <a:srgbClr val="A6A6A6"/>
                </a:solidFill>
              </a:rPr>
              <a:t>Razón</a:t>
            </a:r>
            <a:r>
              <a:rPr lang="en-US" dirty="0" smtClean="0">
                <a:solidFill>
                  <a:srgbClr val="A6A6A6"/>
                </a:solidFill>
              </a:rPr>
              <a:t> de 1: 1.618</a:t>
            </a:r>
          </a:p>
          <a:p>
            <a:pPr algn="ctr"/>
            <a:r>
              <a:rPr lang="en-US" dirty="0" smtClean="0">
                <a:solidFill>
                  <a:srgbClr val="A6A6A6"/>
                </a:solidFill>
              </a:rPr>
              <a:t>Se divide en el </a:t>
            </a:r>
            <a:r>
              <a:rPr lang="en-US" dirty="0" err="1" smtClean="0">
                <a:solidFill>
                  <a:srgbClr val="A6A6A6"/>
                </a:solidFill>
              </a:rPr>
              <a:t>punto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correcto</a:t>
            </a:r>
            <a:endParaRPr lang="en-US" dirty="0" smtClean="0">
              <a:solidFill>
                <a:srgbClr val="A6A6A6"/>
              </a:solidFill>
            </a:endParaRPr>
          </a:p>
          <a:p>
            <a:pPr algn="ctr"/>
            <a:r>
              <a:rPr lang="en-US" dirty="0" smtClean="0">
                <a:solidFill>
                  <a:srgbClr val="A6A6A6"/>
                </a:solidFill>
              </a:rPr>
              <a:t>La </a:t>
            </a:r>
            <a:r>
              <a:rPr lang="en-US" dirty="0" err="1" smtClean="0">
                <a:solidFill>
                  <a:srgbClr val="A6A6A6"/>
                </a:solidFill>
              </a:rPr>
              <a:t>mayoría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visulamente</a:t>
            </a:r>
            <a:r>
              <a:rPr lang="en-US" dirty="0" smtClean="0">
                <a:solidFill>
                  <a:srgbClr val="A6A6A6"/>
                </a:solidFill>
              </a:rPr>
              <a:t> </a:t>
            </a:r>
            <a:r>
              <a:rPr lang="en-US" dirty="0" err="1" smtClean="0">
                <a:solidFill>
                  <a:srgbClr val="A6A6A6"/>
                </a:solidFill>
              </a:rPr>
              <a:t>por</a:t>
            </a:r>
            <a:r>
              <a:rPr lang="en-US" dirty="0" smtClean="0">
                <a:solidFill>
                  <a:srgbClr val="A6A6A6"/>
                </a:solidFill>
              </a:rPr>
              <a:t> favor </a:t>
            </a:r>
            <a:r>
              <a:rPr lang="en-US" dirty="0" err="1" smtClean="0">
                <a:solidFill>
                  <a:srgbClr val="A6A6A6"/>
                </a:solidFill>
              </a:rPr>
              <a:t>división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7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ntique2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637287"/>
            <a:ext cx="4314373" cy="594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 flipH="1">
            <a:off x="8077200" y="2890471"/>
            <a:ext cx="533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8097714" y="3608858"/>
            <a:ext cx="533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8097714" y="4232187"/>
            <a:ext cx="533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31114" y="270580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1/3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25909" y="4047521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1/3</a:t>
            </a:r>
            <a:endParaRPr lang="en-US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610600" y="342550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1/2</a:t>
            </a:r>
          </a:p>
        </p:txBody>
      </p:sp>
      <p:sp>
        <p:nvSpPr>
          <p:cNvPr id="11" name="Text Box 1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036670"/>
            <a:ext cx="33115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/>
              <a:t>The golden </a:t>
            </a:r>
            <a:r>
              <a:rPr lang="en-US" sz="2400" dirty="0" smtClean="0"/>
              <a:t>ratio is </a:t>
            </a:r>
            <a:r>
              <a:rPr lang="en-US" sz="2400" dirty="0"/>
              <a:t>the division of a line anyplace between </a:t>
            </a:r>
            <a:r>
              <a:rPr lang="en-US" sz="2400" dirty="0" smtClean="0"/>
              <a:t>1/2 </a:t>
            </a:r>
            <a:r>
              <a:rPr lang="en-US" sz="2400" dirty="0"/>
              <a:t>and </a:t>
            </a:r>
            <a:r>
              <a:rPr lang="en-US" sz="2400" dirty="0" smtClean="0"/>
              <a:t>1/3 of </a:t>
            </a:r>
            <a:r>
              <a:rPr lang="en-US" sz="2400" dirty="0"/>
              <a:t>its total length. </a:t>
            </a:r>
            <a:endParaRPr lang="en-US" sz="2400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curtains to the right are tied back at the golden </a:t>
            </a:r>
            <a:r>
              <a:rPr lang="en-US" sz="2400" dirty="0" smtClean="0"/>
              <a:t>ratio for </a:t>
            </a:r>
            <a:r>
              <a:rPr lang="en-US" sz="2400" dirty="0"/>
              <a:t>this window.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686" y="5691485"/>
            <a:ext cx="304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Las </a:t>
            </a:r>
            <a:r>
              <a:rPr lang="en-US" dirty="0" err="1" smtClean="0"/>
              <a:t>cortinas</a:t>
            </a:r>
            <a:r>
              <a:rPr lang="en-US" dirty="0" smtClean="0"/>
              <a:t> de la </a:t>
            </a:r>
            <a:r>
              <a:rPr lang="en-US" dirty="0" err="1" smtClean="0"/>
              <a:t>derecha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vinculados</a:t>
            </a:r>
            <a:r>
              <a:rPr lang="en-US" dirty="0" smtClean="0"/>
              <a:t> a la </a:t>
            </a:r>
            <a:r>
              <a:rPr lang="en-US" dirty="0" err="1" smtClean="0"/>
              <a:t>proporción</a:t>
            </a:r>
            <a:r>
              <a:rPr lang="en-US" dirty="0" smtClean="0"/>
              <a:t> de </a:t>
            </a:r>
            <a:r>
              <a:rPr lang="en-US" dirty="0" err="1" smtClean="0"/>
              <a:t>oro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3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343"/>
            <a:ext cx="8229600" cy="14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FFC30E"/>
                </a:solidFill>
                <a:latin typeface="Cambria"/>
                <a:cs typeface="Cambria"/>
              </a:rPr>
              <a:t>Write about it…</a:t>
            </a:r>
            <a:br>
              <a:rPr lang="en-US" sz="2800" b="1" dirty="0" smtClean="0">
                <a:solidFill>
                  <a:srgbClr val="FFC30E"/>
                </a:solidFill>
                <a:latin typeface="Cambria"/>
                <a:cs typeface="Cambria"/>
              </a:rPr>
            </a:br>
            <a:r>
              <a:rPr lang="en-US" sz="2800" b="1" dirty="0" smtClean="0">
                <a:solidFill>
                  <a:srgbClr val="FFC30E"/>
                </a:solidFill>
                <a:latin typeface="Cambria"/>
                <a:cs typeface="Cambria"/>
              </a:rPr>
              <a:t/>
            </a:r>
            <a:br>
              <a:rPr lang="en-US" sz="2800" b="1" dirty="0" smtClean="0">
                <a:solidFill>
                  <a:srgbClr val="FFC30E"/>
                </a:solidFill>
                <a:latin typeface="Cambria"/>
                <a:cs typeface="Cambria"/>
              </a:rPr>
            </a:br>
            <a:r>
              <a:rPr lang="en-US" sz="2400" dirty="0" smtClean="0">
                <a:latin typeface="Cambria"/>
                <a:cs typeface="Cambria"/>
              </a:rPr>
              <a:t>The </a:t>
            </a:r>
            <a:r>
              <a:rPr lang="en-US" sz="2400" dirty="0">
                <a:latin typeface="Cambria"/>
                <a:cs typeface="Cambria"/>
              </a:rPr>
              <a:t>designer wants to place this plant on a shelf.  According to the golden </a:t>
            </a:r>
            <a:r>
              <a:rPr lang="en-US" sz="2400" dirty="0" smtClean="0">
                <a:latin typeface="Cambria"/>
                <a:cs typeface="Cambria"/>
              </a:rPr>
              <a:t>ratio, </a:t>
            </a:r>
            <a:r>
              <a:rPr lang="en-US" sz="2400" dirty="0">
                <a:latin typeface="Cambria"/>
                <a:cs typeface="Cambria"/>
              </a:rPr>
              <a:t>which placement is more pleasing to the eye?...</a:t>
            </a:r>
          </a:p>
        </p:txBody>
      </p:sp>
      <p:pic>
        <p:nvPicPr>
          <p:cNvPr id="5" name="Picture 5" descr="tree_in_lefthand_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91092"/>
            <a:ext cx="3143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onsai and the Golden 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3793"/>
            <a:ext cx="31242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43000" y="4233752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Cambria"/>
                <a:cs typeface="Cambria"/>
              </a:rPr>
              <a:t>Placing the plant slightly to the left of the </a:t>
            </a:r>
            <a:r>
              <a:rPr lang="en-US" dirty="0" smtClean="0">
                <a:latin typeface="Cambria"/>
                <a:cs typeface="Cambria"/>
              </a:rPr>
              <a:t>center?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876800" y="4233752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Cambria"/>
                <a:cs typeface="Cambria"/>
              </a:rPr>
              <a:t>Placing the plant directly in the center of the shelf?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191000" y="451337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mbria"/>
                <a:cs typeface="Cambria"/>
              </a:rPr>
              <a:t>OR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5426839"/>
            <a:ext cx="9144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C30E"/>
                </a:solidFill>
                <a:latin typeface="Cambria"/>
                <a:cs typeface="Cambria"/>
              </a:rPr>
              <a:t>Answer: I think the shelf with the plant on the side is more pleasing to the eye because the </a:t>
            </a:r>
            <a:r>
              <a:rPr lang="en-US" sz="2400" dirty="0">
                <a:solidFill>
                  <a:srgbClr val="FFC30E"/>
                </a:solidFill>
                <a:latin typeface="Cambria"/>
                <a:cs typeface="Cambria"/>
              </a:rPr>
              <a:t>asymmetry of the golden </a:t>
            </a:r>
            <a:r>
              <a:rPr lang="en-US" sz="2400" dirty="0" smtClean="0">
                <a:solidFill>
                  <a:srgbClr val="FFC30E"/>
                </a:solidFill>
                <a:latin typeface="Cambria"/>
                <a:cs typeface="Cambria"/>
              </a:rPr>
              <a:t>ratio</a:t>
            </a:r>
            <a:r>
              <a:rPr lang="en-US" sz="2400" dirty="0" smtClean="0">
                <a:solidFill>
                  <a:srgbClr val="FFC30E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rgbClr val="FFC30E"/>
                </a:solidFill>
                <a:latin typeface="Cambria"/>
                <a:cs typeface="Cambria"/>
              </a:rPr>
              <a:t>is usually more pleasing to the </a:t>
            </a:r>
            <a:r>
              <a:rPr lang="en-US" sz="2400" dirty="0" smtClean="0">
                <a:solidFill>
                  <a:srgbClr val="FFC30E"/>
                </a:solidFill>
                <a:latin typeface="Cambria"/>
                <a:cs typeface="Cambria"/>
              </a:rPr>
              <a:t>eye</a:t>
            </a:r>
            <a:r>
              <a:rPr lang="en-US" sz="2400" dirty="0">
                <a:solidFill>
                  <a:srgbClr val="FFC30E"/>
                </a:solidFill>
                <a:latin typeface="Cambria"/>
                <a:cs typeface="Cambria"/>
              </a:rPr>
              <a:t>.</a:t>
            </a:r>
            <a:endParaRPr lang="en-US" sz="2400" dirty="0">
              <a:solidFill>
                <a:srgbClr val="FFC30E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951" y="1490982"/>
            <a:ext cx="897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?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Qué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 la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colocación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es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más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agradable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 a la vista,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utilizando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las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porporción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 de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oro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latin typeface="Cambria"/>
                <a:cs typeface="Cambria"/>
              </a:rPr>
              <a:t>?</a:t>
            </a:r>
            <a:endParaRPr lang="en-US" sz="2000" dirty="0">
              <a:solidFill>
                <a:schemeClr val="tx1">
                  <a:lumMod val="6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5145057"/>
            <a:ext cx="853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/>
                <a:cs typeface="Cambria"/>
              </a:rPr>
              <a:t>I think the shelf with the plant (in the center/on the side) is more pleasing to the eye because ________________________. 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9181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06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Ways to Measure Proportion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" y="2497217"/>
            <a:ext cx="4579806" cy="36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>
            <a:lvl1pPr marL="341313" indent="-34131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200"/>
              </a:spcBef>
              <a:buClr>
                <a:srgbClr val="E46C0A"/>
              </a:buClr>
              <a:buFont typeface="Wingdings" charset="0"/>
              <a:buChar char=""/>
            </a:pP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lang="en-GB" dirty="0">
                <a:solidFill>
                  <a:srgbClr val="FFFFFF"/>
                </a:solidFill>
                <a:latin typeface="Cambria"/>
                <a:cs typeface="Cambria"/>
              </a:rPr>
              <a:t>ancient Egyptians used the palm of the hand as a unit of </a:t>
            </a:r>
            <a:r>
              <a:rPr lang="en-GB" dirty="0" smtClean="0">
                <a:solidFill>
                  <a:srgbClr val="FFFFFF"/>
                </a:solidFill>
                <a:latin typeface="Cambria"/>
                <a:cs typeface="Cambria"/>
              </a:rPr>
              <a:t>measurement</a:t>
            </a:r>
          </a:p>
          <a:p>
            <a:pPr marL="457200" lvl="1" indent="0">
              <a:spcBef>
                <a:spcPts val="200"/>
              </a:spcBef>
              <a:buClr>
                <a:srgbClr val="E46C0A"/>
              </a:buClr>
              <a:buNone/>
            </a:pP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Los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egipcios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antiguos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utilizan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 la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palma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 de la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mano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como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una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unidad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 de </a:t>
            </a:r>
            <a:r>
              <a:rPr lang="en-GB" sz="2200" dirty="0" err="1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medida</a:t>
            </a:r>
            <a:r>
              <a:rPr lang="en-GB" sz="2200" dirty="0" smtClean="0">
                <a:solidFill>
                  <a:schemeClr val="tx1">
                    <a:lumMod val="50000"/>
                  </a:schemeClr>
                </a:solidFill>
                <a:latin typeface="Cambria"/>
                <a:cs typeface="Cambria"/>
              </a:rPr>
              <a:t>.</a:t>
            </a:r>
            <a:endParaRPr lang="en-GB" sz="2200" dirty="0" smtClean="0">
              <a:solidFill>
                <a:schemeClr val="tx1">
                  <a:lumMod val="50000"/>
                </a:schemeClr>
              </a:solidFill>
              <a:latin typeface="Cambria"/>
              <a:cs typeface="Cambria"/>
            </a:endParaRPr>
          </a:p>
          <a:p>
            <a:pPr marL="0" indent="0">
              <a:spcBef>
                <a:spcPts val="200"/>
              </a:spcBef>
              <a:buClr>
                <a:srgbClr val="E46C0A"/>
              </a:buClr>
              <a:buNone/>
            </a:pPr>
            <a:endParaRPr lang="en-GB" dirty="0">
              <a:solidFill>
                <a:schemeClr val="tx1">
                  <a:lumMod val="65000"/>
                </a:schemeClr>
              </a:solidFill>
              <a:latin typeface="Cambria"/>
              <a:cs typeface="Cambria"/>
            </a:endParaRPr>
          </a:p>
          <a:p>
            <a:pPr>
              <a:spcBef>
                <a:spcPts val="200"/>
              </a:spcBef>
              <a:buClr>
                <a:srgbClr val="E46C0A"/>
              </a:buClr>
              <a:buFont typeface="Wingdings" charset="0"/>
              <a:buChar char=""/>
            </a:pPr>
            <a:r>
              <a:rPr lang="en-GB" dirty="0">
                <a:solidFill>
                  <a:schemeClr val="tx1"/>
                </a:solidFill>
                <a:latin typeface="Cambria"/>
                <a:cs typeface="Cambria"/>
              </a:rPr>
              <a:t>The ancient Greeks sought an ideal of beauty in the principle of </a:t>
            </a:r>
            <a:r>
              <a:rPr lang="en-GB" dirty="0" smtClean="0">
                <a:solidFill>
                  <a:schemeClr val="tx1"/>
                </a:solidFill>
                <a:latin typeface="Cambria"/>
                <a:cs typeface="Cambria"/>
              </a:rPr>
              <a:t>proportion</a:t>
            </a:r>
          </a:p>
          <a:p>
            <a:pPr marL="457200" lvl="1" indent="0">
              <a:spcBef>
                <a:spcPts val="200"/>
              </a:spcBef>
              <a:buClr>
                <a:srgbClr val="E46C0A"/>
              </a:buClr>
              <a:buNone/>
            </a:pPr>
            <a:r>
              <a:rPr lang="en-GB" sz="2200" dirty="0" err="1" smtClean="0">
                <a:solidFill>
                  <a:srgbClr val="7F7F7F"/>
                </a:solidFill>
                <a:latin typeface="Cambria"/>
                <a:cs typeface="Cambria"/>
              </a:rPr>
              <a:t>Griegos</a:t>
            </a:r>
            <a:r>
              <a:rPr lang="en-GB" sz="2200" dirty="0" smtClean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lang="en-GB" sz="2200" dirty="0" err="1" smtClean="0">
                <a:solidFill>
                  <a:srgbClr val="7F7F7F"/>
                </a:solidFill>
                <a:latin typeface="Cambria"/>
                <a:cs typeface="Cambria"/>
              </a:rPr>
              <a:t>antiguos</a:t>
            </a:r>
            <a:r>
              <a:rPr lang="en-GB" sz="2200" dirty="0" smtClean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lang="en-GB" sz="2200" dirty="0" err="1" smtClean="0">
                <a:solidFill>
                  <a:srgbClr val="7F7F7F"/>
                </a:solidFill>
                <a:latin typeface="Cambria"/>
                <a:cs typeface="Cambria"/>
              </a:rPr>
              <a:t>buscaron</a:t>
            </a:r>
            <a:r>
              <a:rPr lang="en-GB" sz="2200" dirty="0" smtClean="0">
                <a:solidFill>
                  <a:srgbClr val="7F7F7F"/>
                </a:solidFill>
                <a:latin typeface="Cambria"/>
                <a:cs typeface="Cambria"/>
              </a:rPr>
              <a:t> la </a:t>
            </a:r>
            <a:r>
              <a:rPr lang="en-GB" sz="2200" dirty="0" err="1" smtClean="0">
                <a:solidFill>
                  <a:srgbClr val="7F7F7F"/>
                </a:solidFill>
                <a:latin typeface="Cambria"/>
                <a:cs typeface="Cambria"/>
              </a:rPr>
              <a:t>belleza</a:t>
            </a:r>
            <a:r>
              <a:rPr lang="en-GB" sz="2200" dirty="0" smtClean="0">
                <a:solidFill>
                  <a:srgbClr val="7F7F7F"/>
                </a:solidFill>
                <a:latin typeface="Cambria"/>
                <a:cs typeface="Cambria"/>
              </a:rPr>
              <a:t> a </a:t>
            </a:r>
            <a:r>
              <a:rPr lang="en-GB" sz="2200" dirty="0" err="1" smtClean="0">
                <a:solidFill>
                  <a:srgbClr val="7F7F7F"/>
                </a:solidFill>
                <a:latin typeface="Cambria"/>
                <a:cs typeface="Cambria"/>
              </a:rPr>
              <a:t>traves</a:t>
            </a:r>
            <a:r>
              <a:rPr lang="en-GB" sz="2200" dirty="0" smtClean="0">
                <a:solidFill>
                  <a:srgbClr val="7F7F7F"/>
                </a:solidFill>
                <a:latin typeface="Cambria"/>
                <a:cs typeface="Cambria"/>
              </a:rPr>
              <a:t> de </a:t>
            </a:r>
            <a:r>
              <a:rPr lang="en-GB" sz="2200" dirty="0" err="1" smtClean="0">
                <a:solidFill>
                  <a:srgbClr val="7F7F7F"/>
                </a:solidFill>
                <a:latin typeface="Cambria"/>
                <a:cs typeface="Cambria"/>
              </a:rPr>
              <a:t>las</a:t>
            </a:r>
            <a:r>
              <a:rPr lang="en-GB" sz="2200" dirty="0" smtClean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lang="en-GB" sz="2200" dirty="0" err="1" smtClean="0">
                <a:solidFill>
                  <a:srgbClr val="7F7F7F"/>
                </a:solidFill>
                <a:latin typeface="Cambria"/>
                <a:cs typeface="Cambria"/>
              </a:rPr>
              <a:t>proporciones</a:t>
            </a:r>
            <a:r>
              <a:rPr lang="en-GB" sz="2200" dirty="0" smtClean="0">
                <a:solidFill>
                  <a:srgbClr val="7F7F7F"/>
                </a:solidFill>
                <a:latin typeface="Cambria"/>
                <a:cs typeface="Cambria"/>
              </a:rPr>
              <a:t> del </a:t>
            </a:r>
            <a:r>
              <a:rPr lang="en-GB" sz="2200" dirty="0" err="1" smtClean="0">
                <a:solidFill>
                  <a:srgbClr val="7F7F7F"/>
                </a:solidFill>
                <a:latin typeface="Cambria"/>
                <a:cs typeface="Cambria"/>
              </a:rPr>
              <a:t>cuerpo</a:t>
            </a:r>
            <a:r>
              <a:rPr lang="en-GB" sz="2200" dirty="0" smtClean="0">
                <a:solidFill>
                  <a:srgbClr val="7F7F7F"/>
                </a:solidFill>
                <a:latin typeface="Cambria"/>
                <a:cs typeface="Cambria"/>
              </a:rPr>
              <a:t> </a:t>
            </a:r>
            <a:r>
              <a:rPr lang="en-GB" sz="2200" dirty="0" err="1" smtClean="0">
                <a:solidFill>
                  <a:srgbClr val="7F7F7F"/>
                </a:solidFill>
                <a:latin typeface="Cambria"/>
                <a:cs typeface="Cambria"/>
              </a:rPr>
              <a:t>humano</a:t>
            </a:r>
            <a:r>
              <a:rPr lang="en-GB" sz="2200" dirty="0" smtClean="0">
                <a:solidFill>
                  <a:srgbClr val="7F7F7F"/>
                </a:solidFill>
                <a:latin typeface="Cambria"/>
                <a:cs typeface="Cambria"/>
              </a:rPr>
              <a:t>.</a:t>
            </a:r>
            <a:endParaRPr lang="en-GB" sz="2200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3944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mbria"/>
                <a:cs typeface="Cambria"/>
              </a:rPr>
              <a:t>Carefully chosen proportion can make an art object seem pleasing to the </a:t>
            </a:r>
            <a:r>
              <a:rPr lang="en-GB" sz="2800" dirty="0" smtClean="0">
                <a:latin typeface="Cambria"/>
                <a:cs typeface="Cambria"/>
              </a:rPr>
              <a:t>eye, but we should have a way to measure the proportions. </a:t>
            </a:r>
            <a:endParaRPr lang="en-GB" sz="2800" dirty="0">
              <a:latin typeface="Cambria"/>
              <a:cs typeface="Cambria"/>
            </a:endParaRPr>
          </a:p>
          <a:p>
            <a:pPr algn="ctr"/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8457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mbria"/>
                <a:cs typeface="Cambria"/>
              </a:rPr>
              <a:t>Cuidadosamente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seleccionados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proporción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puede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hacer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que</a:t>
            </a:r>
            <a:r>
              <a:rPr lang="en-US" dirty="0" smtClean="0">
                <a:latin typeface="Cambria"/>
                <a:cs typeface="Cambria"/>
              </a:rPr>
              <a:t> un </a:t>
            </a:r>
            <a:r>
              <a:rPr lang="en-US" dirty="0" err="1" smtClean="0">
                <a:latin typeface="Cambria"/>
                <a:cs typeface="Cambria"/>
              </a:rPr>
              <a:t>objeto</a:t>
            </a:r>
            <a:r>
              <a:rPr lang="en-US" dirty="0" smtClean="0">
                <a:latin typeface="Cambria"/>
                <a:cs typeface="Cambria"/>
              </a:rPr>
              <a:t> de arte </a:t>
            </a:r>
            <a:r>
              <a:rPr lang="en-US" dirty="0" err="1" smtClean="0">
                <a:latin typeface="Cambria"/>
                <a:cs typeface="Cambria"/>
              </a:rPr>
              <a:t>parece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agradable</a:t>
            </a:r>
            <a:r>
              <a:rPr lang="en-US" dirty="0" smtClean="0">
                <a:latin typeface="Cambria"/>
                <a:cs typeface="Cambria"/>
              </a:rPr>
              <a:t> a la </a:t>
            </a:r>
            <a:r>
              <a:rPr lang="en-US" dirty="0" smtClean="0">
                <a:latin typeface="Cambria"/>
                <a:cs typeface="Cambria"/>
              </a:rPr>
              <a:t>vista, </a:t>
            </a:r>
            <a:r>
              <a:rPr lang="en-US" dirty="0" err="1" smtClean="0">
                <a:latin typeface="Cambria"/>
                <a:cs typeface="Cambria"/>
              </a:rPr>
              <a:t>pero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debemos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tener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una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manera</a:t>
            </a:r>
            <a:r>
              <a:rPr lang="en-US" dirty="0" smtClean="0">
                <a:latin typeface="Cambria"/>
                <a:cs typeface="Cambria"/>
              </a:rPr>
              <a:t> de </a:t>
            </a:r>
            <a:r>
              <a:rPr lang="en-US" dirty="0" err="1" smtClean="0">
                <a:latin typeface="Cambria"/>
                <a:cs typeface="Cambria"/>
              </a:rPr>
              <a:t>medir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las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proporciones</a:t>
            </a:r>
            <a:r>
              <a:rPr lang="en-US" dirty="0" smtClean="0">
                <a:latin typeface="Cambria"/>
                <a:cs typeface="Cambria"/>
              </a:rPr>
              <a:t>.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646" y="2497216"/>
            <a:ext cx="4883355" cy="32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3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200"/>
            <a:ext cx="8229600" cy="1143000"/>
          </a:xfrm>
        </p:spPr>
        <p:txBody>
          <a:bodyPr/>
          <a:lstStyle/>
          <a:p>
            <a:r>
              <a:rPr lang="en-US" dirty="0" smtClean="0"/>
              <a:t>Leonardo Da Vinci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350595" cy="4167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Do you know this painting?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This is one of the most famous paintings in the world…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Leonardo </a:t>
            </a:r>
            <a:r>
              <a:rPr lang="en-US" sz="2400" dirty="0">
                <a:latin typeface="Arial" charset="0"/>
                <a:cs typeface="Arial" charset="0"/>
              </a:rPr>
              <a:t>once wrote,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Know the proportions in human beings and other animals and learn the forms of all things on the earth.  The more you know, the better you will paint.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4" descr="joco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795" y="1352200"/>
            <a:ext cx="3182938" cy="495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0625" y="5657671"/>
            <a:ext cx="553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Este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cuadro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famosa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fue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realizado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por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Leonardo Da Vinci. Leonardo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escribió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, “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Conocer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proporciones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en los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seres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humanos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y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formas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todas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las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cosas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en la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tierra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Más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sabe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mejor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pintará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.”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501661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  <a:cs typeface="Arial" charset="0"/>
              </a:rPr>
              <a:t>Leonardo was constantly taking notes about the world around him.  He filled many notebooks with sketches of animals, people, and </a:t>
            </a:r>
            <a:r>
              <a:rPr lang="en-US" sz="2800" dirty="0" smtClean="0">
                <a:latin typeface="Arial" charset="0"/>
                <a:cs typeface="Arial" charset="0"/>
              </a:rPr>
              <a:t>nature.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Da Vinci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constantemente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tomaba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notas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sobre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el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mundo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que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le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rodea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.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Llenó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muchos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cuadernos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bocetos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animales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, personas, y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naturaleza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.</a:t>
            </a:r>
            <a:endParaRPr lang="en-US" sz="2000" dirty="0">
              <a:solidFill>
                <a:srgbClr val="A6A6A6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" charset="0"/>
                <a:cs typeface="Arial" charset="0"/>
              </a:rPr>
              <a:t>He took many measurements and was always trying to find a perfect balance so that his art had </a:t>
            </a:r>
            <a:r>
              <a:rPr lang="en-US" sz="2800" u="sng" dirty="0">
                <a:latin typeface="Arial" charset="0"/>
                <a:cs typeface="Arial" charset="0"/>
              </a:rPr>
              <a:t>proportion</a:t>
            </a:r>
            <a:r>
              <a:rPr lang="en-US" sz="2800" dirty="0">
                <a:latin typeface="Arial" charset="0"/>
                <a:cs typeface="Arial" charset="0"/>
              </a:rPr>
              <a:t>.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Tomaron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muchas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medidas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y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siempre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estaba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tratando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encontrar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un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equilibrio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perfecto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para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que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su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arte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tenía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proporción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.</a:t>
            </a:r>
            <a:endParaRPr lang="en-US" sz="2000" dirty="0" smtClean="0">
              <a:solidFill>
                <a:srgbClr val="A6A6A6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This was taken from his art journal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Esto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fue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tomando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de la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cs typeface="Arial" charset="0"/>
              </a:rPr>
              <a:t>revista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cs typeface="Arial" charset="0"/>
              </a:rPr>
              <a:t> de arte.</a:t>
            </a:r>
            <a:endParaRPr lang="en-US" sz="2000" dirty="0">
              <a:solidFill>
                <a:srgbClr val="A6A6A6"/>
              </a:solidFill>
              <a:latin typeface="Arial" charset="0"/>
              <a:cs typeface="Arial" charset="0"/>
            </a:endParaRPr>
          </a:p>
          <a:p>
            <a:endParaRPr lang="en-US" sz="2800" dirty="0"/>
          </a:p>
        </p:txBody>
      </p:sp>
      <p:pic>
        <p:nvPicPr>
          <p:cNvPr id="4" name="Picture 3" descr="Vitruvian-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57" y="1970172"/>
            <a:ext cx="3831743" cy="38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177</TotalTime>
  <Words>969</Words>
  <Application>Microsoft Macintosh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Please retrieve your portfolios, and have your signatures out</vt:lpstr>
      <vt:lpstr>Proportion</vt:lpstr>
      <vt:lpstr>PowerPoint Presentation</vt:lpstr>
      <vt:lpstr>The Golden Ratio or Divine Proportion</vt:lpstr>
      <vt:lpstr>PowerPoint Presentation</vt:lpstr>
      <vt:lpstr>Write about it…  The designer wants to place this plant on a shelf.  According to the golden ratio, which placement is more pleasing to the eye?...</vt:lpstr>
      <vt:lpstr>Ways to Measure Proportion</vt:lpstr>
      <vt:lpstr>Leonardo Da Vinci</vt:lpstr>
      <vt:lpstr>PowerPoint Presentation</vt:lpstr>
      <vt:lpstr>PowerPoint Presentation</vt:lpstr>
      <vt:lpstr>PowerPoint Presentation</vt:lpstr>
      <vt:lpstr>Facial Mapping</vt:lpstr>
      <vt:lpstr>And if you don’t use facial mapping, you’ll get this…  </vt:lpstr>
      <vt:lpstr>For the rest of class…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</dc:title>
  <dc:creator>Courtney Carter</dc:creator>
  <cp:lastModifiedBy>Courtney Carter</cp:lastModifiedBy>
  <cp:revision>18</cp:revision>
  <dcterms:created xsi:type="dcterms:W3CDTF">2014-09-22T02:28:26Z</dcterms:created>
  <dcterms:modified xsi:type="dcterms:W3CDTF">2014-09-23T17:41:34Z</dcterms:modified>
</cp:coreProperties>
</file>