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A3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9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751B9-1DFC-DE4C-AAB1-051521474AAE}" type="datetimeFigureOut">
              <a:rPr lang="en-US" smtClean="0"/>
              <a:t>9/23/14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E6E42-256F-5C49-B403-D6E61A73D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482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751B9-1DFC-DE4C-AAB1-051521474AAE}" type="datetimeFigureOut">
              <a:rPr lang="en-US" smtClean="0"/>
              <a:t>9/23/14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E6E42-256F-5C49-B403-D6E61A73D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005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751B9-1DFC-DE4C-AAB1-051521474AAE}" type="datetimeFigureOut">
              <a:rPr lang="en-US" smtClean="0"/>
              <a:t>9/23/14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E6E42-256F-5C49-B403-D6E61A73D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099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751B9-1DFC-DE4C-AAB1-051521474AAE}" type="datetimeFigureOut">
              <a:rPr lang="en-US" smtClean="0"/>
              <a:t>9/23/14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E6E42-256F-5C49-B403-D6E61A73D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68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751B9-1DFC-DE4C-AAB1-051521474AAE}" type="datetimeFigureOut">
              <a:rPr lang="en-US" smtClean="0"/>
              <a:t>9/23/14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E6E42-256F-5C49-B403-D6E61A73D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7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751B9-1DFC-DE4C-AAB1-051521474AAE}" type="datetimeFigureOut">
              <a:rPr lang="en-US" smtClean="0"/>
              <a:t>9/23/14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E6E42-256F-5C49-B403-D6E61A73D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63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751B9-1DFC-DE4C-AAB1-051521474AAE}" type="datetimeFigureOut">
              <a:rPr lang="en-US" smtClean="0"/>
              <a:t>9/23/14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E6E42-256F-5C49-B403-D6E61A73D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9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751B9-1DFC-DE4C-AAB1-051521474AAE}" type="datetimeFigureOut">
              <a:rPr lang="en-US" smtClean="0"/>
              <a:t>9/23/14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E6E42-256F-5C49-B403-D6E61A73D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295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751B9-1DFC-DE4C-AAB1-051521474AAE}" type="datetimeFigureOut">
              <a:rPr lang="en-US" smtClean="0"/>
              <a:t>9/23/14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E6E42-256F-5C49-B403-D6E61A73D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672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751B9-1DFC-DE4C-AAB1-051521474AAE}" type="datetimeFigureOut">
              <a:rPr lang="en-US" smtClean="0"/>
              <a:t>9/23/14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E6E42-256F-5C49-B403-D6E61A73D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5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751B9-1DFC-DE4C-AAB1-051521474AAE}" type="datetimeFigureOut">
              <a:rPr lang="en-US" smtClean="0"/>
              <a:t>9/23/14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E6E42-256F-5C49-B403-D6E61A73D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57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751B9-1DFC-DE4C-AAB1-051521474AAE}" type="datetimeFigureOut">
              <a:rPr lang="en-US" smtClean="0"/>
              <a:t>9/23/14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E6E42-256F-5C49-B403-D6E61A73D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421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Please retrieve your portfolios and have your signatures ready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Today we will, </a:t>
            </a:r>
          </a:p>
          <a:p>
            <a:r>
              <a:rPr lang="en-US" dirty="0" smtClean="0"/>
              <a:t>Explore the principles of Rhythm and Movement as they apply to art</a:t>
            </a:r>
          </a:p>
          <a:p>
            <a:r>
              <a:rPr lang="en-US" dirty="0" smtClean="0"/>
              <a:t>Create gestural drawings of bodies</a:t>
            </a:r>
          </a:p>
          <a:p>
            <a:r>
              <a:rPr lang="en-US" dirty="0" smtClean="0"/>
              <a:t>Experiment with oil pastels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Today, I will:</a:t>
            </a:r>
          </a:p>
          <a:p>
            <a:r>
              <a:rPr lang="en-US" dirty="0" smtClean="0"/>
              <a:t>Respond to questions regarding movement and rhythm as they pertain to art</a:t>
            </a:r>
          </a:p>
          <a:p>
            <a:r>
              <a:rPr lang="en-US" dirty="0" smtClean="0"/>
              <a:t>Complete 5 gestural drawings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74567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Please take note of everything that is in </a:t>
            </a:r>
            <a:r>
              <a:rPr lang="en-US" sz="3600" dirty="0" smtClean="0">
                <a:solidFill>
                  <a:srgbClr val="0000FF"/>
                </a:solidFill>
              </a:rPr>
              <a:t>BLUE</a:t>
            </a:r>
            <a:endParaRPr lang="en-US" sz="3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814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22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0000FF"/>
                </a:solidFill>
              </a:rPr>
              <a:t>Rhythm</a:t>
            </a:r>
            <a:endParaRPr lang="en-US" sz="66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2547"/>
            <a:ext cx="6400800" cy="5167435"/>
          </a:xfrm>
        </p:spPr>
        <p:txBody>
          <a:bodyPr>
            <a:normAutofit fontScale="85000" lnSpcReduction="10000"/>
          </a:bodyPr>
          <a:lstStyle/>
          <a:p>
            <a:r>
              <a:rPr lang="en-US" sz="4000" u="sng" dirty="0" smtClean="0">
                <a:solidFill>
                  <a:srgbClr val="0000FF"/>
                </a:solidFill>
              </a:rPr>
              <a:t>Principle of Design</a:t>
            </a:r>
          </a:p>
          <a:p>
            <a:r>
              <a:rPr lang="en-US" sz="3600" dirty="0" smtClean="0">
                <a:solidFill>
                  <a:srgbClr val="0000FF"/>
                </a:solidFill>
              </a:rPr>
              <a:t>A combination of repeated elements with variations or changes.</a:t>
            </a:r>
          </a:p>
          <a:p>
            <a:r>
              <a:rPr lang="en-US" sz="3600" dirty="0" smtClean="0">
                <a:solidFill>
                  <a:srgbClr val="0000FF"/>
                </a:solidFill>
              </a:rPr>
              <a:t>Like a dance, it will have a flow of objects that will seem to be like the beat of music</a:t>
            </a:r>
            <a:r>
              <a:rPr lang="en-US" sz="3600" dirty="0" smtClean="0">
                <a:solidFill>
                  <a:srgbClr val="0000FF"/>
                </a:solidFill>
              </a:rPr>
              <a:t>.</a:t>
            </a:r>
          </a:p>
          <a:p>
            <a:endParaRPr lang="en-US" sz="3600" dirty="0" smtClean="0">
              <a:solidFill>
                <a:srgbClr val="0000FF"/>
              </a:solidFill>
            </a:endParaRPr>
          </a:p>
          <a:p>
            <a:r>
              <a:rPr lang="en-US" sz="2200" dirty="0" smtClean="0">
                <a:solidFill>
                  <a:schemeClr val="accent2">
                    <a:lumMod val="50000"/>
                  </a:schemeClr>
                </a:solidFill>
              </a:rPr>
              <a:t>El </a:t>
            </a:r>
            <a:r>
              <a:rPr lang="en-US" sz="2200" dirty="0" err="1" smtClean="0">
                <a:solidFill>
                  <a:schemeClr val="accent2">
                    <a:lumMod val="50000"/>
                  </a:schemeClr>
                </a:solidFill>
              </a:rPr>
              <a:t>Ritmo</a:t>
            </a:r>
            <a:r>
              <a:rPr lang="en-US" sz="2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US" sz="22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200" dirty="0">
                <a:solidFill>
                  <a:schemeClr val="accent2">
                    <a:lumMod val="50000"/>
                  </a:schemeClr>
                </a:solidFill>
              </a:rPr>
              <a:t>Principio de </a:t>
            </a:r>
            <a:r>
              <a:rPr lang="en-US" sz="2200" dirty="0" err="1">
                <a:solidFill>
                  <a:schemeClr val="accent2">
                    <a:lumMod val="50000"/>
                  </a:schemeClr>
                </a:solidFill>
              </a:rPr>
              <a:t>diseño</a:t>
            </a:r>
            <a:r>
              <a:rPr lang="en-US" sz="22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22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200" dirty="0" err="1">
                <a:solidFill>
                  <a:schemeClr val="accent2">
                    <a:lumMod val="50000"/>
                  </a:schemeClr>
                </a:solidFill>
              </a:rPr>
              <a:t>Una</a:t>
            </a:r>
            <a:r>
              <a:rPr lang="en-US" sz="22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2">
                    <a:lumMod val="50000"/>
                  </a:schemeClr>
                </a:solidFill>
              </a:rPr>
              <a:t>combinación</a:t>
            </a:r>
            <a:r>
              <a:rPr lang="en-US" sz="2200" dirty="0">
                <a:solidFill>
                  <a:schemeClr val="accent2">
                    <a:lumMod val="50000"/>
                  </a:schemeClr>
                </a:solidFill>
              </a:rPr>
              <a:t> de </a:t>
            </a:r>
            <a:r>
              <a:rPr lang="en-US" sz="2200" dirty="0" err="1">
                <a:solidFill>
                  <a:schemeClr val="accent2">
                    <a:lumMod val="50000"/>
                  </a:schemeClr>
                </a:solidFill>
              </a:rPr>
              <a:t>elementos</a:t>
            </a:r>
            <a:r>
              <a:rPr lang="en-US" sz="22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2">
                    <a:lumMod val="50000"/>
                  </a:schemeClr>
                </a:solidFill>
              </a:rPr>
              <a:t>repetidos</a:t>
            </a:r>
            <a:r>
              <a:rPr lang="en-US" sz="2200" dirty="0">
                <a:solidFill>
                  <a:schemeClr val="accent2">
                    <a:lumMod val="50000"/>
                  </a:schemeClr>
                </a:solidFill>
              </a:rPr>
              <a:t> con </a:t>
            </a:r>
            <a:r>
              <a:rPr lang="en-US" sz="2200" dirty="0" err="1">
                <a:solidFill>
                  <a:schemeClr val="accent2">
                    <a:lumMod val="50000"/>
                  </a:schemeClr>
                </a:solidFill>
              </a:rPr>
              <a:t>variaciones</a:t>
            </a:r>
            <a:r>
              <a:rPr lang="en-US" sz="2200" dirty="0">
                <a:solidFill>
                  <a:schemeClr val="accent2">
                    <a:lumMod val="50000"/>
                  </a:schemeClr>
                </a:solidFill>
              </a:rPr>
              <a:t> o </a:t>
            </a:r>
            <a:r>
              <a:rPr lang="en-US" sz="2200" dirty="0" err="1">
                <a:solidFill>
                  <a:schemeClr val="accent2">
                    <a:lumMod val="50000"/>
                  </a:schemeClr>
                </a:solidFill>
              </a:rPr>
              <a:t>cambios</a:t>
            </a:r>
            <a:r>
              <a:rPr lang="en-US" sz="2200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br>
              <a:rPr lang="en-US" sz="22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200" dirty="0">
                <a:solidFill>
                  <a:schemeClr val="accent2">
                    <a:lumMod val="50000"/>
                  </a:schemeClr>
                </a:solidFill>
              </a:rPr>
              <a:t>Como un </a:t>
            </a:r>
            <a:r>
              <a:rPr lang="en-US" sz="2200" dirty="0" err="1">
                <a:solidFill>
                  <a:schemeClr val="accent2">
                    <a:lumMod val="50000"/>
                  </a:schemeClr>
                </a:solidFill>
              </a:rPr>
              <a:t>baile</a:t>
            </a:r>
            <a:r>
              <a:rPr lang="en-US" sz="2200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sz="2200" dirty="0" err="1">
                <a:solidFill>
                  <a:schemeClr val="accent2">
                    <a:lumMod val="50000"/>
                  </a:schemeClr>
                </a:solidFill>
              </a:rPr>
              <a:t>tendrá</a:t>
            </a:r>
            <a:r>
              <a:rPr lang="en-US" sz="2200" dirty="0">
                <a:solidFill>
                  <a:schemeClr val="accent2">
                    <a:lumMod val="50000"/>
                  </a:schemeClr>
                </a:solidFill>
              </a:rPr>
              <a:t> un </a:t>
            </a:r>
            <a:r>
              <a:rPr lang="en-US" sz="2200" dirty="0" err="1">
                <a:solidFill>
                  <a:schemeClr val="accent2">
                    <a:lumMod val="50000"/>
                  </a:schemeClr>
                </a:solidFill>
              </a:rPr>
              <a:t>flujo</a:t>
            </a:r>
            <a:r>
              <a:rPr lang="en-US" sz="2200" dirty="0">
                <a:solidFill>
                  <a:schemeClr val="accent2">
                    <a:lumMod val="50000"/>
                  </a:schemeClr>
                </a:solidFill>
              </a:rPr>
              <a:t> de </a:t>
            </a:r>
            <a:r>
              <a:rPr lang="en-US" sz="2200" dirty="0" err="1">
                <a:solidFill>
                  <a:schemeClr val="accent2">
                    <a:lumMod val="50000"/>
                  </a:schemeClr>
                </a:solidFill>
              </a:rPr>
              <a:t>objetos</a:t>
            </a:r>
            <a:r>
              <a:rPr lang="en-US" sz="22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2">
                    <a:lumMod val="50000"/>
                  </a:schemeClr>
                </a:solidFill>
              </a:rPr>
              <a:t>que</a:t>
            </a:r>
            <a:r>
              <a:rPr lang="en-US" sz="2200" dirty="0">
                <a:solidFill>
                  <a:schemeClr val="accent2">
                    <a:lumMod val="50000"/>
                  </a:schemeClr>
                </a:solidFill>
              </a:rPr>
              <a:t> se </a:t>
            </a:r>
            <a:r>
              <a:rPr lang="en-US" sz="2200" dirty="0" err="1">
                <a:solidFill>
                  <a:schemeClr val="accent2">
                    <a:lumMod val="50000"/>
                  </a:schemeClr>
                </a:solidFill>
              </a:rPr>
              <a:t>parecen</a:t>
            </a:r>
            <a:r>
              <a:rPr lang="en-US" sz="22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2">
                    <a:lumMod val="50000"/>
                  </a:schemeClr>
                </a:solidFill>
              </a:rPr>
              <a:t>ser</a:t>
            </a:r>
            <a:r>
              <a:rPr lang="en-US" sz="22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2">
                    <a:lumMod val="50000"/>
                  </a:schemeClr>
                </a:solidFill>
              </a:rPr>
              <a:t>como</a:t>
            </a:r>
            <a:r>
              <a:rPr lang="en-US" sz="2200" dirty="0">
                <a:solidFill>
                  <a:schemeClr val="accent2">
                    <a:lumMod val="50000"/>
                  </a:schemeClr>
                </a:solidFill>
              </a:rPr>
              <a:t> el </a:t>
            </a:r>
            <a:r>
              <a:rPr lang="en-US" sz="2200" dirty="0" err="1">
                <a:solidFill>
                  <a:schemeClr val="accent2">
                    <a:lumMod val="50000"/>
                  </a:schemeClr>
                </a:solidFill>
              </a:rPr>
              <a:t>ritmo</a:t>
            </a:r>
            <a:r>
              <a:rPr lang="en-US" sz="2200" dirty="0">
                <a:solidFill>
                  <a:schemeClr val="accent2">
                    <a:lumMod val="50000"/>
                  </a:schemeClr>
                </a:solidFill>
              </a:rPr>
              <a:t> de la </a:t>
            </a:r>
            <a:r>
              <a:rPr lang="en-US" sz="2200" dirty="0" err="1">
                <a:solidFill>
                  <a:schemeClr val="accent2">
                    <a:lumMod val="50000"/>
                  </a:schemeClr>
                </a:solidFill>
              </a:rPr>
              <a:t>música</a:t>
            </a:r>
            <a:r>
              <a:rPr lang="en-US" sz="2200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63682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A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624" y="2373249"/>
            <a:ext cx="6961717" cy="1198626"/>
          </a:xfrm>
          <a:prstGeom prst="rect">
            <a:avLst/>
          </a:prstGeom>
        </p:spPr>
      </p:pic>
      <p:pic>
        <p:nvPicPr>
          <p:cNvPr id="3" name="Picture 2" descr="RE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7124" y="274955"/>
            <a:ext cx="4794715" cy="1709420"/>
          </a:xfrm>
          <a:prstGeom prst="rect">
            <a:avLst/>
          </a:prstGeom>
        </p:spPr>
      </p:pic>
      <p:pic>
        <p:nvPicPr>
          <p:cNvPr id="4" name="Picture 3" descr="RHY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49" y="3797935"/>
            <a:ext cx="7397750" cy="2380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368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oungcor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50" y="0"/>
            <a:ext cx="7429500" cy="58445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20750" y="5819775"/>
            <a:ext cx="47942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Grant Wood </a:t>
            </a:r>
          </a:p>
          <a:p>
            <a:r>
              <a:rPr lang="en-US" i="1" dirty="0" smtClean="0"/>
              <a:t>Young corn</a:t>
            </a:r>
            <a:r>
              <a:rPr lang="en-US" dirty="0" smtClean="0"/>
              <a:t>, 1931. </a:t>
            </a:r>
          </a:p>
          <a:p>
            <a:r>
              <a:rPr lang="en-US" dirty="0" smtClean="0"/>
              <a:t>Rolling plains and field of the Midwest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039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ar nigh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375" y="0"/>
            <a:ext cx="7366000" cy="58633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57375" y="6032500"/>
            <a:ext cx="5302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Vincent Van Gogh. </a:t>
            </a:r>
            <a:r>
              <a:rPr lang="en-US" i="1" dirty="0" smtClean="0"/>
              <a:t>The Starry Night</a:t>
            </a:r>
            <a:r>
              <a:rPr lang="en-US" dirty="0" smtClean="0"/>
              <a:t>, 1889. Oil paint on canvas, 29x36 inches.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61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nossos_fresco_wom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625" y="161925"/>
            <a:ext cx="7302500" cy="4597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4759325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FA335"/>
                </a:solidFill>
              </a:rPr>
              <a:t>Three women, fresco from Knossos palace, island of Crete Minoan civilization (27</a:t>
            </a:r>
            <a:r>
              <a:rPr lang="en-US" baseline="30000" dirty="0" smtClean="0">
                <a:solidFill>
                  <a:srgbClr val="CFA335"/>
                </a:solidFill>
              </a:rPr>
              <a:t>th</a:t>
            </a:r>
            <a:r>
              <a:rPr lang="en-US" dirty="0" smtClean="0">
                <a:solidFill>
                  <a:srgbClr val="CFA335"/>
                </a:solidFill>
              </a:rPr>
              <a:t> -15th c. BCE)</a:t>
            </a:r>
            <a:endParaRPr lang="en-US" dirty="0">
              <a:solidFill>
                <a:srgbClr val="CFA335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875" y="5128657"/>
            <a:ext cx="8588375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The Minoan civilization was long and peaceful. The palace at Knossos was large, colorful, and advanced in its engineering. The walls were covered with frescoes of humans and animals in a vibrant enjoyable world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algn="ctr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rgbClr val="CFA335"/>
                </a:solidFill>
              </a:rPr>
              <a:t> In this fresco, notice the varied repetition of the figures, the hair, hands. and clothes. The graceful variations in these elements impart a graceful rhythm to the fresco.</a:t>
            </a:r>
            <a:endParaRPr lang="en-US" dirty="0">
              <a:solidFill>
                <a:srgbClr val="CFA3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916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825" y="121444"/>
            <a:ext cx="4273550" cy="1169986"/>
          </a:xfrm>
        </p:spPr>
        <p:txBody>
          <a:bodyPr>
            <a:normAutofit fontScale="90000"/>
          </a:bodyPr>
          <a:lstStyle/>
          <a:p>
            <a:r>
              <a:rPr lang="en-US" sz="5300" dirty="0" smtClean="0">
                <a:solidFill>
                  <a:srgbClr val="0000FF"/>
                </a:solidFill>
              </a:rPr>
              <a:t>Movement</a:t>
            </a:r>
            <a:br>
              <a:rPr lang="en-US" sz="5300" dirty="0" smtClean="0">
                <a:solidFill>
                  <a:srgbClr val="0000FF"/>
                </a:solidFill>
              </a:rPr>
            </a:br>
            <a:r>
              <a:rPr lang="en-US" sz="3100" u="sng" dirty="0" smtClean="0">
                <a:solidFill>
                  <a:srgbClr val="0000FF"/>
                </a:solidFill>
              </a:rPr>
              <a:t>Principle of Design</a:t>
            </a:r>
            <a:endParaRPr lang="en-US" sz="3100" u="sng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91430"/>
            <a:ext cx="4038600" cy="556656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The suggestion of motion through the use of various elements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The path the viewer’s eye takes through an artwork, directed by lines, edges, shapes, and </a:t>
            </a:r>
            <a:r>
              <a:rPr lang="en-US" dirty="0" smtClean="0">
                <a:solidFill>
                  <a:srgbClr val="0000FF"/>
                </a:solidFill>
              </a:rPr>
              <a:t>color</a:t>
            </a:r>
          </a:p>
          <a:p>
            <a:pPr marL="0" indent="0" algn="ctr">
              <a:buNone/>
            </a:pPr>
            <a:r>
              <a:rPr lang="en-US" sz="2600" dirty="0" smtClean="0">
                <a:solidFill>
                  <a:schemeClr val="accent2">
                    <a:lumMod val="50000"/>
                  </a:schemeClr>
                </a:solidFill>
              </a:rPr>
              <a:t>El </a:t>
            </a:r>
            <a:r>
              <a:rPr lang="en-US" sz="2600" dirty="0" err="1" smtClean="0">
                <a:solidFill>
                  <a:schemeClr val="accent2">
                    <a:lumMod val="50000"/>
                  </a:schemeClr>
                </a:solidFill>
              </a:rPr>
              <a:t>movimiento</a:t>
            </a:r>
            <a:endParaRPr lang="en-US" sz="2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600" dirty="0">
                <a:solidFill>
                  <a:schemeClr val="accent2">
                    <a:lumMod val="50000"/>
                  </a:schemeClr>
                </a:solidFill>
              </a:rPr>
              <a:t>La </a:t>
            </a:r>
            <a:r>
              <a:rPr lang="en-US" sz="2600" dirty="0" err="1">
                <a:solidFill>
                  <a:schemeClr val="accent2">
                    <a:lumMod val="50000"/>
                  </a:schemeClr>
                </a:solidFill>
              </a:rPr>
              <a:t>sugerencia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</a:rPr>
              <a:t> de </a:t>
            </a:r>
            <a:r>
              <a:rPr lang="en-US" sz="2600" dirty="0" err="1">
                <a:solidFill>
                  <a:schemeClr val="accent2">
                    <a:lumMod val="50000"/>
                  </a:schemeClr>
                </a:solidFill>
              </a:rPr>
              <a:t>movimiento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accent2">
                    <a:lumMod val="50000"/>
                  </a:schemeClr>
                </a:solidFill>
              </a:rPr>
              <a:t>mediante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</a:rPr>
              <a:t> el </a:t>
            </a:r>
            <a:r>
              <a:rPr lang="en-US" sz="2600" dirty="0" err="1">
                <a:solidFill>
                  <a:schemeClr val="accent2">
                    <a:lumMod val="50000"/>
                  </a:schemeClr>
                </a:solidFill>
              </a:rPr>
              <a:t>uso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</a:rPr>
              <a:t> de </a:t>
            </a:r>
            <a:r>
              <a:rPr lang="en-US" sz="2600" dirty="0" err="1">
                <a:solidFill>
                  <a:schemeClr val="accent2">
                    <a:lumMod val="50000"/>
                  </a:schemeClr>
                </a:solidFill>
              </a:rPr>
              <a:t>varios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accent2">
                    <a:lumMod val="50000"/>
                  </a:schemeClr>
                </a:solidFill>
              </a:rPr>
              <a:t>elementos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26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 dirty="0">
                <a:solidFill>
                  <a:schemeClr val="accent2">
                    <a:lumMod val="50000"/>
                  </a:schemeClr>
                </a:solidFill>
              </a:rPr>
              <a:t>El </a:t>
            </a:r>
            <a:r>
              <a:rPr lang="en-US" sz="2600" dirty="0" err="1">
                <a:solidFill>
                  <a:schemeClr val="accent2">
                    <a:lumMod val="50000"/>
                  </a:schemeClr>
                </a:solidFill>
              </a:rPr>
              <a:t>camino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accent2">
                    <a:lumMod val="50000"/>
                  </a:schemeClr>
                </a:solidFill>
              </a:rPr>
              <a:t>lleva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</a:rPr>
              <a:t> a </a:t>
            </a:r>
            <a:r>
              <a:rPr lang="en-US" sz="2600" dirty="0" err="1">
                <a:solidFill>
                  <a:schemeClr val="accent2">
                    <a:lumMod val="50000"/>
                  </a:schemeClr>
                </a:solidFill>
              </a:rPr>
              <a:t>ojo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</a:rPr>
              <a:t> del </a:t>
            </a:r>
            <a:r>
              <a:rPr lang="en-US" sz="2600" dirty="0" err="1">
                <a:solidFill>
                  <a:schemeClr val="accent2">
                    <a:lumMod val="50000"/>
                  </a:schemeClr>
                </a:solidFill>
              </a:rPr>
              <a:t>espectador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</a:rPr>
              <a:t> a </a:t>
            </a:r>
            <a:r>
              <a:rPr lang="en-US" sz="2600" dirty="0" err="1">
                <a:solidFill>
                  <a:schemeClr val="accent2">
                    <a:lumMod val="50000"/>
                  </a:schemeClr>
                </a:solidFill>
              </a:rPr>
              <a:t>través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</a:rPr>
              <a:t> de </a:t>
            </a:r>
            <a:r>
              <a:rPr lang="en-US" sz="2600" dirty="0" err="1">
                <a:solidFill>
                  <a:schemeClr val="accent2">
                    <a:lumMod val="50000"/>
                  </a:schemeClr>
                </a:solidFill>
              </a:rPr>
              <a:t>una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accent2">
                    <a:lumMod val="50000"/>
                  </a:schemeClr>
                </a:solidFill>
              </a:rPr>
              <a:t>obra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</a:rPr>
              <a:t> de arte, </a:t>
            </a:r>
            <a:r>
              <a:rPr lang="en-US" sz="2600" dirty="0" err="1">
                <a:solidFill>
                  <a:schemeClr val="accent2">
                    <a:lumMod val="50000"/>
                  </a:schemeClr>
                </a:solidFill>
              </a:rPr>
              <a:t>dirigida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accent2">
                    <a:lumMod val="50000"/>
                  </a:schemeClr>
                </a:solidFill>
              </a:rPr>
              <a:t>por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</a:rPr>
              <a:t> los </a:t>
            </a:r>
            <a:r>
              <a:rPr lang="en-US" sz="2600" dirty="0" err="1">
                <a:solidFill>
                  <a:schemeClr val="accent2">
                    <a:lumMod val="50000"/>
                  </a:schemeClr>
                </a:solidFill>
              </a:rPr>
              <a:t>bordes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sz="2600" dirty="0" err="1">
                <a:solidFill>
                  <a:schemeClr val="accent2">
                    <a:lumMod val="50000"/>
                  </a:schemeClr>
                </a:solidFill>
              </a:rPr>
              <a:t>líneas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sz="2600" dirty="0" err="1">
                <a:solidFill>
                  <a:schemeClr val="accent2">
                    <a:lumMod val="50000"/>
                  </a:schemeClr>
                </a:solidFill>
              </a:rPr>
              <a:t>formas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</a:rPr>
              <a:t> y color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rhythmhanginglightsphotos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624" y="3256540"/>
            <a:ext cx="5413375" cy="36014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97375" y="121444"/>
            <a:ext cx="42894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Do your eyes jump around when you look at this photo?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dirty="0" smtClean="0"/>
              <a:t>Your eye moves around this piece because the lights are spaced out in a rhythmic way just like notes are placed on a sheet of music. The contrast of the light and the dark background make the lights and lines stick out.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126922" y="6550223"/>
            <a:ext cx="67183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7EA9CA"/>
                </a:solidFill>
              </a:rPr>
              <a:t>https://</a:t>
            </a:r>
            <a:r>
              <a:rPr lang="en-US" sz="1400" dirty="0" err="1" smtClean="0">
                <a:solidFill>
                  <a:srgbClr val="7EA9CA"/>
                </a:solidFill>
              </a:rPr>
              <a:t>sites.google.com</a:t>
            </a:r>
            <a:r>
              <a:rPr lang="en-US" sz="1400" dirty="0" smtClean="0">
                <a:solidFill>
                  <a:srgbClr val="7EA9CA"/>
                </a:solidFill>
              </a:rPr>
              <a:t>/site/</a:t>
            </a:r>
            <a:r>
              <a:rPr lang="en-US" sz="1400" dirty="0" err="1" smtClean="0">
                <a:solidFill>
                  <a:srgbClr val="7EA9CA"/>
                </a:solidFill>
              </a:rPr>
              <a:t>principlesofdesignsite</a:t>
            </a:r>
            <a:r>
              <a:rPr lang="en-US" sz="1400" dirty="0" smtClean="0">
                <a:solidFill>
                  <a:srgbClr val="7EA9CA"/>
                </a:solidFill>
              </a:rPr>
              <a:t>/home/rhythm-movement</a:t>
            </a:r>
            <a:endParaRPr lang="en-US" sz="1400" dirty="0">
              <a:solidFill>
                <a:srgbClr val="7EA9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862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ovementbeachphotos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953" y="0"/>
            <a:ext cx="6809770" cy="44615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1498" y="4464377"/>
            <a:ext cx="8572501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How </a:t>
            </a:r>
            <a:r>
              <a:rPr lang="en-US" sz="2400" dirty="0" smtClean="0">
                <a:solidFill>
                  <a:srgbClr val="0000FF"/>
                </a:solidFill>
              </a:rPr>
              <a:t>is this photograph showing movement</a:t>
            </a:r>
            <a:r>
              <a:rPr lang="en-US" sz="2400" dirty="0" smtClean="0">
                <a:solidFill>
                  <a:srgbClr val="0000FF"/>
                </a:solidFill>
              </a:rPr>
              <a:t>?</a:t>
            </a:r>
          </a:p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 What </a:t>
            </a:r>
            <a:r>
              <a:rPr lang="en-US" sz="2400" dirty="0" smtClean="0">
                <a:solidFill>
                  <a:srgbClr val="0000FF"/>
                </a:solidFill>
              </a:rPr>
              <a:t>elements </a:t>
            </a:r>
            <a:r>
              <a:rPr lang="en-US" sz="2400" dirty="0" smtClean="0">
                <a:solidFill>
                  <a:srgbClr val="0000FF"/>
                </a:solidFill>
              </a:rPr>
              <a:t>of art are </a:t>
            </a:r>
            <a:r>
              <a:rPr lang="en-US" sz="2400" dirty="0" smtClean="0">
                <a:solidFill>
                  <a:srgbClr val="0000FF"/>
                </a:solidFill>
              </a:rPr>
              <a:t>being used</a:t>
            </a:r>
            <a:r>
              <a:rPr lang="en-US" sz="2400" dirty="0" smtClean="0">
                <a:solidFill>
                  <a:srgbClr val="0000FF"/>
                </a:solidFill>
              </a:rPr>
              <a:t>?</a:t>
            </a:r>
          </a:p>
          <a:p>
            <a:pPr algn="ctr"/>
            <a:r>
              <a:rPr lang="en-US" sz="2000" dirty="0" smtClean="0"/>
              <a:t>¿</a:t>
            </a:r>
            <a:r>
              <a:rPr lang="en-US" sz="2000" dirty="0" err="1"/>
              <a:t>Cómo</a:t>
            </a:r>
            <a:r>
              <a:rPr lang="en-US" sz="2000" dirty="0"/>
              <a:t> </a:t>
            </a:r>
            <a:r>
              <a:rPr lang="en-US" sz="2000" dirty="0" err="1"/>
              <a:t>es</a:t>
            </a:r>
            <a:r>
              <a:rPr lang="en-US" sz="2000" dirty="0"/>
              <a:t> </a:t>
            </a:r>
            <a:r>
              <a:rPr lang="en-US" sz="2000" dirty="0" err="1"/>
              <a:t>esta</a:t>
            </a:r>
            <a:r>
              <a:rPr lang="en-US" sz="2000" dirty="0"/>
              <a:t> </a:t>
            </a:r>
            <a:r>
              <a:rPr lang="en-US" sz="2000" dirty="0" err="1"/>
              <a:t>fotografía</a:t>
            </a:r>
            <a:r>
              <a:rPr lang="en-US" sz="2000" dirty="0"/>
              <a:t> </a:t>
            </a:r>
            <a:r>
              <a:rPr lang="en-US" sz="2000" dirty="0" err="1"/>
              <a:t>mostrando</a:t>
            </a:r>
            <a:r>
              <a:rPr lang="en-US" sz="2000" dirty="0"/>
              <a:t> </a:t>
            </a:r>
            <a:r>
              <a:rPr lang="en-US" sz="2000" dirty="0" err="1"/>
              <a:t>movimiento</a:t>
            </a:r>
            <a:r>
              <a:rPr lang="en-US" sz="2000" dirty="0" smtClean="0"/>
              <a:t>? ¿</a:t>
            </a:r>
            <a:r>
              <a:rPr lang="en-US" sz="2000" dirty="0" err="1"/>
              <a:t>Qué</a:t>
            </a:r>
            <a:r>
              <a:rPr lang="en-US" sz="2000" dirty="0"/>
              <a:t> </a:t>
            </a:r>
            <a:r>
              <a:rPr lang="en-US" sz="2000" dirty="0" err="1"/>
              <a:t>elementos</a:t>
            </a:r>
            <a:r>
              <a:rPr lang="en-US" sz="2000" dirty="0"/>
              <a:t> </a:t>
            </a:r>
            <a:r>
              <a:rPr lang="en-US" sz="2000" dirty="0" smtClean="0"/>
              <a:t>de arte se </a:t>
            </a:r>
            <a:r>
              <a:rPr lang="en-US" sz="2000" dirty="0" err="1"/>
              <a:t>utilizan</a:t>
            </a:r>
            <a:r>
              <a:rPr lang="en-US" sz="2000" dirty="0" smtClean="0"/>
              <a:t>?</a:t>
            </a:r>
          </a:p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This photo shows movement because ________.</a:t>
            </a:r>
          </a:p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 It uses these elements of art: _______________</a:t>
            </a:r>
            <a:endParaRPr lang="en-US" sz="2400" dirty="0">
              <a:solidFill>
                <a:srgbClr val="0000FF"/>
              </a:solidFill>
            </a:endParaRPr>
          </a:p>
          <a:p>
            <a:pPr algn="ctr"/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334230" y="0"/>
            <a:ext cx="5904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https://</a:t>
            </a:r>
            <a:r>
              <a:rPr lang="en-US" sz="1400" dirty="0" err="1" smtClean="0"/>
              <a:t>sites.google.com</a:t>
            </a:r>
            <a:r>
              <a:rPr lang="en-US" sz="1400" dirty="0" smtClean="0"/>
              <a:t>/site/</a:t>
            </a:r>
            <a:r>
              <a:rPr lang="en-US" sz="1400" dirty="0" err="1" smtClean="0"/>
              <a:t>principlesofdesignsite</a:t>
            </a:r>
            <a:r>
              <a:rPr lang="en-US" sz="1400" dirty="0" smtClean="0"/>
              <a:t>/home/rhythm-movement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07777"/>
            <a:ext cx="874327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W</a:t>
            </a:r>
          </a:p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R</a:t>
            </a:r>
          </a:p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I</a:t>
            </a:r>
          </a:p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T</a:t>
            </a:r>
          </a:p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E</a:t>
            </a:r>
          </a:p>
          <a:p>
            <a:pPr algn="ctr"/>
            <a:endParaRPr lang="en-US" sz="2800" dirty="0">
              <a:solidFill>
                <a:srgbClr val="FFFF00"/>
              </a:solidFill>
            </a:endParaRPr>
          </a:p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A</a:t>
            </a:r>
          </a:p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B</a:t>
            </a:r>
          </a:p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O</a:t>
            </a:r>
          </a:p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U</a:t>
            </a:r>
          </a:p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T</a:t>
            </a:r>
          </a:p>
          <a:p>
            <a:pPr algn="ctr"/>
            <a:endParaRPr lang="en-US" sz="2800" dirty="0">
              <a:solidFill>
                <a:srgbClr val="FFFF00"/>
              </a:solidFill>
            </a:endParaRPr>
          </a:p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I</a:t>
            </a:r>
          </a:p>
          <a:p>
            <a:pPr algn="ctr"/>
            <a:r>
              <a:rPr lang="en-US" sz="2800" dirty="0">
                <a:solidFill>
                  <a:srgbClr val="FFFF00"/>
                </a:solidFill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372236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421</Words>
  <Application>Microsoft Macintosh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Please retrieve your portfolios and have your signatures ready</vt:lpstr>
      <vt:lpstr>Rhythm</vt:lpstr>
      <vt:lpstr>PowerPoint Presentation</vt:lpstr>
      <vt:lpstr>PowerPoint Presentation</vt:lpstr>
      <vt:lpstr>PowerPoint Presentation</vt:lpstr>
      <vt:lpstr>PowerPoint Presentation</vt:lpstr>
      <vt:lpstr>Movement Principle of Design</vt:lpstr>
      <vt:lpstr>PowerPoint Presentation</vt:lpstr>
    </vt:vector>
  </TitlesOfParts>
  <Company>University of Texas at Austin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Rhythm</dc:title>
  <dc:creator>Courtney Carter</dc:creator>
  <cp:lastModifiedBy>Courtney Carter</cp:lastModifiedBy>
  <cp:revision>7</cp:revision>
  <dcterms:created xsi:type="dcterms:W3CDTF">2014-09-15T21:48:16Z</dcterms:created>
  <dcterms:modified xsi:type="dcterms:W3CDTF">2014-09-23T23:53:41Z</dcterms:modified>
</cp:coreProperties>
</file>