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7" r:id="rId2"/>
    <p:sldId id="256" r:id="rId3"/>
    <p:sldId id="258" r:id="rId4"/>
    <p:sldId id="264" r:id="rId5"/>
    <p:sldId id="263" r:id="rId6"/>
    <p:sldId id="262" r:id="rId7"/>
    <p:sldId id="265" r:id="rId8"/>
    <p:sldId id="260" r:id="rId9"/>
    <p:sldId id="261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9/3/14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375" y="698500"/>
            <a:ext cx="363537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We will: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Review the definition of shape and form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Understand the difference between shape and form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Explore artists who experimented with shape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698500"/>
            <a:ext cx="4000500" cy="5724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I will: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Take notes on shape and </a:t>
            </a:r>
            <a:r>
              <a:rPr lang="en-US" sz="2800" dirty="0" smtClean="0">
                <a:solidFill>
                  <a:srgbClr val="FFFFFF"/>
                </a:solidFill>
              </a:rPr>
              <a:t>form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Apply my knowledge to my artist journal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Be able to define shapes as being geometric or biomorphic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35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3-dimensional object</a:t>
            </a:r>
          </a:p>
          <a:p>
            <a:r>
              <a:rPr lang="en-US" sz="3200" dirty="0" smtClean="0"/>
              <a:t>Has </a:t>
            </a:r>
            <a:r>
              <a:rPr lang="en-US" sz="3200" b="1" dirty="0" smtClean="0"/>
              <a:t>height</a:t>
            </a:r>
            <a:r>
              <a:rPr lang="en-US" sz="3200" dirty="0" smtClean="0"/>
              <a:t>, </a:t>
            </a:r>
            <a:r>
              <a:rPr lang="en-US" sz="3200" b="1" dirty="0" smtClean="0"/>
              <a:t>width</a:t>
            </a:r>
            <a:r>
              <a:rPr lang="en-US" sz="3200" dirty="0" smtClean="0"/>
              <a:t>, and </a:t>
            </a:r>
            <a:r>
              <a:rPr lang="en-US" sz="3200" b="1" dirty="0" smtClean="0"/>
              <a:t>depth</a:t>
            </a:r>
            <a:endParaRPr lang="en-US" sz="3200" b="1" dirty="0"/>
          </a:p>
        </p:txBody>
      </p:sp>
      <p:pic>
        <p:nvPicPr>
          <p:cNvPr id="4" name="Picture 3" descr="forms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4413250"/>
            <a:ext cx="4538382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29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57237"/>
            <a:ext cx="7583488" cy="1679575"/>
          </a:xfrm>
        </p:spPr>
        <p:txBody>
          <a:bodyPr/>
          <a:lstStyle/>
          <a:p>
            <a:r>
              <a:rPr lang="en-US" sz="8000" dirty="0" smtClean="0"/>
              <a:t>Shape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2746375"/>
            <a:ext cx="7583487" cy="2282825"/>
          </a:xfrm>
        </p:spPr>
        <p:txBody>
          <a:bodyPr>
            <a:normAutofit/>
          </a:bodyPr>
          <a:lstStyle/>
          <a:p>
            <a:r>
              <a:rPr lang="en-US" sz="4300" dirty="0" smtClean="0"/>
              <a:t>Element of Art</a:t>
            </a:r>
          </a:p>
          <a:p>
            <a:r>
              <a:rPr lang="en-US" dirty="0" smtClean="0"/>
              <a:t>An enclosed space that is</a:t>
            </a:r>
          </a:p>
          <a:p>
            <a:r>
              <a:rPr lang="en-US" dirty="0"/>
              <a:t> two-</a:t>
            </a:r>
            <a:r>
              <a:rPr lang="en-US" dirty="0" smtClean="0"/>
              <a:t>dimensional (flat)</a:t>
            </a:r>
          </a:p>
          <a:p>
            <a:r>
              <a:rPr lang="en-US" dirty="0" smtClean="0"/>
              <a:t>Can only be measure in </a:t>
            </a:r>
            <a:r>
              <a:rPr lang="en-US" b="1" dirty="0" smtClean="0"/>
              <a:t>height</a:t>
            </a:r>
            <a:r>
              <a:rPr lang="en-US" dirty="0" smtClean="0"/>
              <a:t> and </a:t>
            </a:r>
            <a:r>
              <a:rPr lang="en-US" b="1" dirty="0" smtClean="0"/>
              <a:t>width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051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3666566497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4" y="0"/>
            <a:ext cx="354563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8625" y="396875"/>
            <a:ext cx="41751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Henri Matisse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8625" y="1492250"/>
            <a:ext cx="406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“</a:t>
            </a:r>
            <a:r>
              <a:rPr lang="en-US" sz="2000" dirty="0" smtClean="0">
                <a:solidFill>
                  <a:srgbClr val="FFFFFF"/>
                </a:solidFill>
              </a:rPr>
              <a:t>Beasts of the Sea,” 1950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Paper collage on canvas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7817" y="2619375"/>
            <a:ext cx="54661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1. What shapes do you recognize?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2. What do they remind you   of?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3. Does the title of the work help?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5250" y="5524500"/>
            <a:ext cx="508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</a:t>
            </a:r>
            <a:r>
              <a:rPr lang="en-US" dirty="0">
                <a:solidFill>
                  <a:srgbClr val="FFFFFF"/>
                </a:solidFill>
              </a:rPr>
              <a:t>. ¿</a:t>
            </a:r>
            <a:r>
              <a:rPr lang="en-US" dirty="0" err="1">
                <a:solidFill>
                  <a:srgbClr val="FFFFFF"/>
                </a:solidFill>
              </a:rPr>
              <a:t>Que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formas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usted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reconoce</a:t>
            </a:r>
            <a:r>
              <a:rPr lang="en-US" dirty="0" smtClean="0">
                <a:solidFill>
                  <a:srgbClr val="FFFFFF"/>
                </a:solidFill>
              </a:rPr>
              <a:t>?</a:t>
            </a:r>
          </a:p>
          <a:p>
            <a:pPr marL="342900" indent="-342900">
              <a:buAutoNum type="arabicPeriod" startAt="2"/>
            </a:pPr>
            <a:r>
              <a:rPr lang="en-US" dirty="0">
                <a:solidFill>
                  <a:srgbClr val="FFFFFF"/>
                </a:solidFill>
              </a:rPr>
              <a:t>¿</a:t>
            </a:r>
            <a:r>
              <a:rPr lang="en-US" dirty="0" err="1">
                <a:solidFill>
                  <a:srgbClr val="FFFFFF"/>
                </a:solidFill>
              </a:rPr>
              <a:t>Que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te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recuerdan</a:t>
            </a:r>
            <a:r>
              <a:rPr lang="en-US" dirty="0" smtClean="0">
                <a:solidFill>
                  <a:srgbClr val="FFFFFF"/>
                </a:solidFill>
              </a:rPr>
              <a:t> de?</a:t>
            </a:r>
          </a:p>
          <a:p>
            <a:pPr marL="342900" indent="-342900">
              <a:buAutoNum type="arabicPeriod" startAt="2"/>
            </a:pPr>
            <a:r>
              <a:rPr lang="en-US" dirty="0" smtClean="0">
                <a:solidFill>
                  <a:srgbClr val="FFFFFF"/>
                </a:solidFill>
              </a:rPr>
              <a:t>¿El </a:t>
            </a:r>
            <a:r>
              <a:rPr lang="en-US" dirty="0" err="1" smtClean="0">
                <a:solidFill>
                  <a:srgbClr val="FFFFFF"/>
                </a:solidFill>
              </a:rPr>
              <a:t>titulo</a:t>
            </a:r>
            <a:r>
              <a:rPr lang="en-US" dirty="0" smtClean="0">
                <a:solidFill>
                  <a:srgbClr val="FFFFFF"/>
                </a:solidFill>
              </a:rPr>
              <a:t> de la </a:t>
            </a:r>
            <a:r>
              <a:rPr lang="en-US" dirty="0" err="1" smtClean="0">
                <a:solidFill>
                  <a:srgbClr val="FFFFFF"/>
                </a:solidFill>
              </a:rPr>
              <a:t>obra</a:t>
            </a:r>
            <a:r>
              <a:rPr lang="en-US" dirty="0" smtClean="0">
                <a:solidFill>
                  <a:srgbClr val="FFFFFF"/>
                </a:solidFill>
              </a:rPr>
              <a:t> de arte </a:t>
            </a:r>
            <a:r>
              <a:rPr lang="en-US" dirty="0" err="1" smtClean="0">
                <a:solidFill>
                  <a:srgbClr val="FFFFFF"/>
                </a:solidFill>
              </a:rPr>
              <a:t>ayuda</a:t>
            </a:r>
            <a:r>
              <a:rPr lang="en-US" dirty="0" smtClean="0">
                <a:solidFill>
                  <a:srgbClr val="FFFFFF"/>
                </a:solidFill>
              </a:rPr>
              <a:t>?</a:t>
            </a:r>
          </a:p>
          <a:p>
            <a:pPr marL="342900" indent="-342900">
              <a:buAutoNum type="arabicPeriod" startAt="2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35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614-primary-0-740x5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32625" y="1047750"/>
            <a:ext cx="227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Piet Mondrian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306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9766-primary-0-740x5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742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0" y="714375"/>
            <a:ext cx="1968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Edward Steichen</a:t>
            </a:r>
          </a:p>
          <a:p>
            <a:endParaRPr lang="en-US" dirty="0" smtClean="0"/>
          </a:p>
          <a:p>
            <a:r>
              <a:rPr lang="en-US" dirty="0" smtClean="0"/>
              <a:t>“Le </a:t>
            </a:r>
            <a:r>
              <a:rPr lang="en-US" dirty="0" err="1" smtClean="0"/>
              <a:t>Tournesol</a:t>
            </a:r>
            <a:r>
              <a:rPr lang="en-US" dirty="0" smtClean="0"/>
              <a:t> (The Sunflower)”c. 1920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52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328-primary-0-740x5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" y="0"/>
            <a:ext cx="86582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08750" y="238125"/>
            <a:ext cx="238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Vincent Van Gogh</a:t>
            </a:r>
          </a:p>
          <a:p>
            <a:r>
              <a:rPr lang="en-US" dirty="0" smtClean="0"/>
              <a:t>“Roses” 1890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3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071-primary-0-740x5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6633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7875" y="6472793"/>
            <a:ext cx="650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Henri Matisse, “Woman Seated in an Armchair,” 1940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391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and geometric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9460" y="1600200"/>
            <a:ext cx="3764540" cy="4291013"/>
          </a:xfrm>
        </p:spPr>
        <p:txBody>
          <a:bodyPr>
            <a:noAutofit/>
          </a:bodyPr>
          <a:lstStyle/>
          <a:p>
            <a:r>
              <a:rPr lang="en-US" sz="3200" dirty="0" smtClean="0"/>
              <a:t>Organic shapes are free-formed and natural</a:t>
            </a:r>
          </a:p>
          <a:p>
            <a:r>
              <a:rPr lang="en-US" sz="3200" dirty="0" smtClean="0"/>
              <a:t>Geometric shapes are mathematical, calculated, and pointy</a:t>
            </a:r>
            <a:endParaRPr lang="en-US" sz="3200" dirty="0"/>
          </a:p>
        </p:txBody>
      </p:sp>
      <p:pic>
        <p:nvPicPr>
          <p:cNvPr id="4" name="Picture 3" descr="ORGANIC GE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2647"/>
            <a:ext cx="4826000" cy="2710953"/>
          </a:xfrm>
          <a:prstGeom prst="rect">
            <a:avLst/>
          </a:prstGeom>
        </p:spPr>
      </p:pic>
      <p:pic>
        <p:nvPicPr>
          <p:cNvPr id="5" name="Picture 4" descr="shap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3943600"/>
            <a:ext cx="3460750" cy="287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and Negative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1875" y="1600200"/>
            <a:ext cx="4175125" cy="4291013"/>
          </a:xfrm>
        </p:spPr>
        <p:txBody>
          <a:bodyPr>
            <a:noAutofit/>
          </a:bodyPr>
          <a:lstStyle/>
          <a:p>
            <a:r>
              <a:rPr lang="en-US" sz="3200" dirty="0" smtClean="0"/>
              <a:t>Positive shapes are the shape of the actual object</a:t>
            </a:r>
          </a:p>
          <a:p>
            <a:r>
              <a:rPr lang="en-US" sz="3200" dirty="0" smtClean="0"/>
              <a:t>Negative shapes are the spaces in between objects</a:t>
            </a:r>
            <a:endParaRPr lang="en-US" sz="3200" dirty="0"/>
          </a:p>
        </p:txBody>
      </p:sp>
      <p:pic>
        <p:nvPicPr>
          <p:cNvPr id="4" name="Picture 3" descr="POS NEG SHAP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1105647"/>
            <a:ext cx="3763309" cy="2218716"/>
          </a:xfrm>
          <a:prstGeom prst="rect">
            <a:avLst/>
          </a:prstGeom>
        </p:spPr>
      </p:pic>
      <p:pic>
        <p:nvPicPr>
          <p:cNvPr id="5" name="Picture 4" descr="coloseu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5" y="3451363"/>
            <a:ext cx="4286250" cy="340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66281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48</TotalTime>
  <Words>225</Words>
  <Application>Microsoft Macintosh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Summer</vt:lpstr>
      <vt:lpstr>PowerPoint Presentation</vt:lpstr>
      <vt:lpstr>Shape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Organic and geometric</vt:lpstr>
      <vt:lpstr>Positive and Negative </vt:lpstr>
      <vt:lpstr>Form</vt:lpstr>
    </vt:vector>
  </TitlesOfParts>
  <Company>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Carter</dc:creator>
  <cp:lastModifiedBy>Courtney Carter</cp:lastModifiedBy>
  <cp:revision>6</cp:revision>
  <dcterms:created xsi:type="dcterms:W3CDTF">2014-09-04T04:11:10Z</dcterms:created>
  <dcterms:modified xsi:type="dcterms:W3CDTF">2014-09-04T05:00:05Z</dcterms:modified>
</cp:coreProperties>
</file>