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4549" autoAdjust="0"/>
  </p:normalViewPr>
  <p:slideViewPr>
    <p:cSldViewPr snapToGrid="0" snapToObjects="1">
      <p:cViewPr varScale="1">
        <p:scale>
          <a:sx n="45" d="100"/>
          <a:sy n="45" d="100"/>
        </p:scale>
        <p:origin x="-11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76787-48AD-C948-951E-3F8C53D16484}" type="datetimeFigureOut">
              <a:rPr lang="en-US" smtClean="0"/>
              <a:t>9/23/14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E8BCA-D8F0-134B-896D-F9E973FDD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58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Kandinsky was a pioneer in the development of abstract, nonrepresentational art. He believed in the expressive qualities of abstract forms</a:t>
            </a:r>
            <a:r>
              <a:rPr lang="en-US" baseline="0" dirty="0" smtClean="0"/>
              <a:t> and</a:t>
            </a:r>
            <a:r>
              <a:rPr lang="en-US" dirty="0" smtClean="0"/>
              <a:t> the possibilities of a universal visual language</a:t>
            </a:r>
            <a:r>
              <a:rPr lang="en-US" baseline="0" dirty="0" smtClean="0"/>
              <a:t> through those forms. For him, each color and shape had its own symbolic significance and properties.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 this composition, unity is provided by the repetition of circles on a neutral background. Variety is added by varying the sizes and colors of the circles, and by overlapping them.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E8BCA-D8F0-134B-896D-F9E973FDD4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35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E8BCA-D8F0-134B-896D-F9E973FDD4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11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02101-0645-C94A-9DC4-BECF667484E7}" type="datetimeFigureOut">
              <a:rPr lang="en-US" smtClean="0"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EEA0-45DF-1F40-A627-D941B66A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645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02101-0645-C94A-9DC4-BECF667484E7}" type="datetimeFigureOut">
              <a:rPr lang="en-US" smtClean="0"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EEA0-45DF-1F40-A627-D941B66A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477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02101-0645-C94A-9DC4-BECF667484E7}" type="datetimeFigureOut">
              <a:rPr lang="en-US" smtClean="0"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EEA0-45DF-1F40-A627-D941B66A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875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02101-0645-C94A-9DC4-BECF667484E7}" type="datetimeFigureOut">
              <a:rPr lang="en-US" smtClean="0"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EEA0-45DF-1F40-A627-D941B66A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24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02101-0645-C94A-9DC4-BECF667484E7}" type="datetimeFigureOut">
              <a:rPr lang="en-US" smtClean="0"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EEA0-45DF-1F40-A627-D941B66A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54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02101-0645-C94A-9DC4-BECF667484E7}" type="datetimeFigureOut">
              <a:rPr lang="en-US" smtClean="0"/>
              <a:t>9/23/14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EEA0-45DF-1F40-A627-D941B66A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842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02101-0645-C94A-9DC4-BECF667484E7}" type="datetimeFigureOut">
              <a:rPr lang="en-US" smtClean="0"/>
              <a:t>9/23/14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EEA0-45DF-1F40-A627-D941B66A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610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02101-0645-C94A-9DC4-BECF667484E7}" type="datetimeFigureOut">
              <a:rPr lang="en-US" smtClean="0"/>
              <a:t>9/23/14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EEA0-45DF-1F40-A627-D941B66A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13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02101-0645-C94A-9DC4-BECF667484E7}" type="datetimeFigureOut">
              <a:rPr lang="en-US" smtClean="0"/>
              <a:t>9/23/14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EEA0-45DF-1F40-A627-D941B66A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627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02101-0645-C94A-9DC4-BECF667484E7}" type="datetimeFigureOut">
              <a:rPr lang="en-US" smtClean="0"/>
              <a:t>9/23/14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EEA0-45DF-1F40-A627-D941B66A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7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02101-0645-C94A-9DC4-BECF667484E7}" type="datetimeFigureOut">
              <a:rPr lang="en-US" smtClean="0"/>
              <a:t>9/23/14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EEA0-45DF-1F40-A627-D941B66A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909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02101-0645-C94A-9DC4-BECF667484E7}" type="datetimeFigureOut">
              <a:rPr lang="en-US" smtClean="0"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8EEA0-45DF-1F40-A627-D941B66A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5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hyperlink" Target="http://emptyeasel.com/2009/02/03/the-rule-of-thirds-why-it-works-and-how-to-use-it-in-your-ar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3"/>
            <a:ext cx="7772400" cy="113982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Unity and Variety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290" y="869193"/>
            <a:ext cx="8764142" cy="5988807"/>
          </a:xfrm>
        </p:spPr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</a:rPr>
              <a:t>Principles of Design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b="1" dirty="0" smtClean="0">
                <a:solidFill>
                  <a:schemeClr val="tx1"/>
                </a:solidFill>
              </a:rPr>
              <a:t>Unity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rgbClr val="FFFFFF"/>
                </a:solidFill>
              </a:rPr>
              <a:t>in an artwork </a:t>
            </a:r>
            <a:r>
              <a:rPr lang="en-US" sz="2800" b="1" dirty="0" smtClean="0">
                <a:solidFill>
                  <a:schemeClr val="tx1"/>
                </a:solidFill>
              </a:rPr>
              <a:t>creates a sense of harmony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rgbClr val="FFFFFF"/>
                </a:solidFill>
              </a:rPr>
              <a:t>and wholeness </a:t>
            </a:r>
            <a:r>
              <a:rPr lang="en-US" sz="2800" dirty="0" smtClean="0">
                <a:solidFill>
                  <a:schemeClr val="tx1"/>
                </a:solidFill>
              </a:rPr>
              <a:t>by using similar elements within the composition </a:t>
            </a:r>
            <a:r>
              <a:rPr lang="en-US" sz="2800" dirty="0" smtClean="0">
                <a:solidFill>
                  <a:srgbClr val="FFFFFF"/>
                </a:solidFill>
              </a:rPr>
              <a:t>and placing them in a way that brings them all together.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Variety adds interest by using contrasting elements </a:t>
            </a:r>
            <a:r>
              <a:rPr lang="en-US" sz="2800" dirty="0" smtClean="0">
                <a:solidFill>
                  <a:srgbClr val="FFFFFF"/>
                </a:solidFill>
              </a:rPr>
              <a:t>within the composition.</a:t>
            </a:r>
          </a:p>
          <a:p>
            <a:endParaRPr lang="en-US" sz="2800" dirty="0" smtClean="0">
              <a:solidFill>
                <a:srgbClr val="FFFFFF"/>
              </a:solidFill>
            </a:endParaRP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La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</a:rPr>
              <a:t>Unidad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 y la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</a:rPr>
              <a:t>Variedad</a:t>
            </a:r>
            <a:endParaRPr lang="en-US" sz="2800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</a:rPr>
              <a:t>Unidad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</a:rPr>
              <a:t>crea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 un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</a:rPr>
              <a:t>sentido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 de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</a:rPr>
              <a:t>armonia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r>
              <a:rPr lang="en-US" sz="2400" dirty="0" err="1">
                <a:solidFill>
                  <a:schemeClr val="bg1">
                    <a:lumMod val="85000"/>
                  </a:schemeClr>
                </a:solidFill>
              </a:rPr>
              <a:t>Variedad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</a:rPr>
              <a:t>añade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</a:rPr>
              <a:t>interés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</a:rPr>
              <a:t>por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</a:rPr>
              <a:t>utilizar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</a:rPr>
              <a:t>elementos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</a:rPr>
              <a:t>contrastantes</a:t>
            </a:r>
            <a:r>
              <a:rPr lang="en-US" sz="2400" dirty="0"/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877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ity varie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64" y="1223960"/>
            <a:ext cx="7569987" cy="39232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3750" y="5689537"/>
            <a:ext cx="370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Unidad</a:t>
            </a:r>
            <a:r>
              <a:rPr lang="en-US" dirty="0" smtClean="0">
                <a:solidFill>
                  <a:schemeClr val="bg1"/>
                </a:solidFill>
              </a:rPr>
              <a:t> = </a:t>
            </a:r>
            <a:r>
              <a:rPr lang="en-US" dirty="0" err="1" smtClean="0">
                <a:solidFill>
                  <a:schemeClr val="bg1"/>
                </a:solidFill>
              </a:rPr>
              <a:t>mismo</a:t>
            </a:r>
            <a:r>
              <a:rPr lang="en-US" dirty="0" smtClean="0">
                <a:solidFill>
                  <a:schemeClr val="bg1"/>
                </a:solidFill>
              </a:rPr>
              <a:t> color</a:t>
            </a:r>
          </a:p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Variedad</a:t>
            </a:r>
            <a:r>
              <a:rPr lang="en-US" dirty="0" smtClean="0">
                <a:solidFill>
                  <a:schemeClr val="bg1"/>
                </a:solidFill>
              </a:rPr>
              <a:t> = </a:t>
            </a:r>
            <a:r>
              <a:rPr lang="en-US" dirty="0" err="1" smtClean="0">
                <a:solidFill>
                  <a:schemeClr val="bg1"/>
                </a:solidFill>
              </a:rPr>
              <a:t>tamanos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diferentes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87984" y="5689537"/>
            <a:ext cx="3375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FFFF"/>
                </a:solidFill>
              </a:rPr>
              <a:t>Unidad</a:t>
            </a:r>
            <a:r>
              <a:rPr lang="en-US" dirty="0" smtClean="0">
                <a:solidFill>
                  <a:srgbClr val="FFFFFF"/>
                </a:solidFill>
              </a:rPr>
              <a:t> = </a:t>
            </a:r>
            <a:r>
              <a:rPr lang="en-US" dirty="0" err="1" smtClean="0">
                <a:solidFill>
                  <a:srgbClr val="FFFFFF"/>
                </a:solidFill>
              </a:rPr>
              <a:t>mismo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tamanos</a:t>
            </a:r>
            <a:endParaRPr lang="en-US" dirty="0" smtClean="0">
              <a:solidFill>
                <a:srgbClr val="FFFFFF"/>
              </a:solidFill>
            </a:endParaRPr>
          </a:p>
          <a:p>
            <a:pPr algn="ctr"/>
            <a:r>
              <a:rPr lang="en-US" dirty="0" err="1" smtClean="0">
                <a:solidFill>
                  <a:srgbClr val="FFFFFF"/>
                </a:solidFill>
              </a:rPr>
              <a:t>Variedad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= </a:t>
            </a:r>
            <a:r>
              <a:rPr lang="en-US" dirty="0" err="1" smtClean="0">
                <a:solidFill>
                  <a:srgbClr val="FFFFFF"/>
                </a:solidFill>
              </a:rPr>
              <a:t>colores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diferentes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848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.283_ph_we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765"/>
            <a:ext cx="6053390" cy="62053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53391" y="5169168"/>
            <a:ext cx="3090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Wasily</a:t>
            </a:r>
            <a:r>
              <a:rPr lang="en-US" dirty="0" smtClean="0"/>
              <a:t> Kandinsky. </a:t>
            </a:r>
          </a:p>
          <a:p>
            <a:r>
              <a:rPr lang="en-US" i="1" dirty="0" smtClean="0"/>
              <a:t> Several Circles (</a:t>
            </a:r>
            <a:r>
              <a:rPr lang="en-US" i="1" dirty="0" err="1" smtClean="0"/>
              <a:t>Einige</a:t>
            </a:r>
            <a:r>
              <a:rPr lang="en-US" i="1" dirty="0" smtClean="0"/>
              <a:t> </a:t>
            </a:r>
            <a:r>
              <a:rPr lang="en-US" i="1" dirty="0" err="1" smtClean="0"/>
              <a:t>Kreise</a:t>
            </a:r>
            <a:r>
              <a:rPr lang="en-US" dirty="0" smtClean="0"/>
              <a:t>), January–February 1926.</a:t>
            </a:r>
          </a:p>
          <a:p>
            <a:r>
              <a:rPr lang="en-US" dirty="0" smtClean="0"/>
              <a:t>Oil on canvas, 55  x 55  inches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84308" y="444254"/>
            <a:ext cx="26885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Write about it…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How is he creating unity?</a:t>
            </a:r>
          </a:p>
          <a:p>
            <a:pPr algn="ctr"/>
            <a:r>
              <a:rPr lang="en-US" sz="2400" dirty="0" smtClean="0"/>
              <a:t>How is he creating variety?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" y="6488668"/>
            <a:ext cx="605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http://</a:t>
            </a:r>
            <a:r>
              <a:rPr lang="en-US" sz="1400" dirty="0" err="1" smtClean="0"/>
              <a:t>www.sophia.org</a:t>
            </a:r>
            <a:r>
              <a:rPr lang="en-US" sz="1400" dirty="0" smtClean="0"/>
              <a:t>/tutorials/design-in-art-emphasis-variety-and-unity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171467" y="3056398"/>
            <a:ext cx="29725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¿</a:t>
            </a: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creando</a:t>
            </a:r>
            <a:r>
              <a:rPr lang="en-US" dirty="0" smtClean="0"/>
              <a:t> la </a:t>
            </a:r>
            <a:r>
              <a:rPr lang="en-US" dirty="0" err="1" smtClean="0"/>
              <a:t>unidad</a:t>
            </a:r>
            <a:r>
              <a:rPr lang="en-US" dirty="0" smtClean="0"/>
              <a:t>?</a:t>
            </a:r>
          </a:p>
          <a:p>
            <a:r>
              <a:rPr lang="en-US" dirty="0" smtClean="0"/>
              <a:t>¿</a:t>
            </a: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creando</a:t>
            </a:r>
            <a:r>
              <a:rPr lang="en-US" dirty="0" smtClean="0"/>
              <a:t> gran </a:t>
            </a:r>
            <a:r>
              <a:rPr lang="en-US" dirty="0" err="1" smtClean="0"/>
              <a:t>variedad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581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"/>
            <a:ext cx="4305529" cy="1600201"/>
          </a:xfrm>
        </p:spPr>
        <p:txBody>
          <a:bodyPr>
            <a:normAutofit/>
          </a:bodyPr>
          <a:lstStyle/>
          <a:p>
            <a:r>
              <a:rPr lang="en-US" dirty="0" smtClean="0"/>
              <a:t>Rule of Thirds</a:t>
            </a:r>
            <a:br>
              <a:rPr lang="en-US" dirty="0" smtClean="0"/>
            </a:b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regla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 los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tercios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11293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Divide a canvas up into thirds both horizontally and vertically</a:t>
            </a:r>
          </a:p>
          <a:p>
            <a:pPr marL="514350" indent="-514350">
              <a:buAutoNum type="arabicPeriod"/>
            </a:pPr>
            <a:r>
              <a:rPr lang="en-US" dirty="0" smtClean="0"/>
              <a:t>Place the focus of the work where the lines intersect</a:t>
            </a:r>
            <a:r>
              <a:rPr lang="en-US" sz="2000" dirty="0" smtClean="0"/>
              <a:t>--either 1/3 across or 1/3 up</a:t>
            </a:r>
            <a:r>
              <a:rPr lang="en-US" sz="2000" dirty="0"/>
              <a:t> </a:t>
            </a:r>
            <a:r>
              <a:rPr lang="en-US" sz="2000" dirty="0" smtClean="0"/>
              <a:t>or down a picture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5097" y="4713130"/>
            <a:ext cx="3501360" cy="2139725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en-US" sz="2400" dirty="0" err="1" smtClean="0">
                <a:solidFill>
                  <a:srgbClr val="474747"/>
                </a:solidFill>
              </a:rPr>
              <a:t>Dividir</a:t>
            </a:r>
            <a:r>
              <a:rPr lang="en-US" sz="2400" dirty="0" smtClean="0">
                <a:solidFill>
                  <a:srgbClr val="474747"/>
                </a:solidFill>
              </a:rPr>
              <a:t> un </a:t>
            </a:r>
            <a:r>
              <a:rPr lang="en-US" sz="2400" dirty="0" err="1" smtClean="0">
                <a:solidFill>
                  <a:srgbClr val="474747"/>
                </a:solidFill>
              </a:rPr>
              <a:t>lienzo</a:t>
            </a:r>
            <a:r>
              <a:rPr lang="en-US" sz="2400" dirty="0" smtClean="0">
                <a:solidFill>
                  <a:srgbClr val="474747"/>
                </a:solidFill>
              </a:rPr>
              <a:t> en </a:t>
            </a:r>
            <a:r>
              <a:rPr lang="en-US" sz="2400" dirty="0" err="1" smtClean="0">
                <a:solidFill>
                  <a:srgbClr val="474747"/>
                </a:solidFill>
              </a:rPr>
              <a:t>tercios</a:t>
            </a:r>
            <a:r>
              <a:rPr lang="en-US" sz="2400" dirty="0" smtClean="0">
                <a:solidFill>
                  <a:srgbClr val="474747"/>
                </a:solidFill>
              </a:rPr>
              <a:t> </a:t>
            </a:r>
            <a:r>
              <a:rPr lang="en-US" sz="2400" dirty="0" err="1" smtClean="0">
                <a:solidFill>
                  <a:srgbClr val="474747"/>
                </a:solidFill>
              </a:rPr>
              <a:t>tanto</a:t>
            </a:r>
            <a:r>
              <a:rPr lang="en-US" sz="2400" dirty="0" smtClean="0">
                <a:solidFill>
                  <a:srgbClr val="474747"/>
                </a:solidFill>
              </a:rPr>
              <a:t> horizontal </a:t>
            </a:r>
            <a:r>
              <a:rPr lang="en-US" sz="2400" dirty="0" err="1" smtClean="0">
                <a:solidFill>
                  <a:srgbClr val="474747"/>
                </a:solidFill>
              </a:rPr>
              <a:t>como</a:t>
            </a:r>
            <a:r>
              <a:rPr lang="en-US" sz="2400" dirty="0" smtClean="0">
                <a:solidFill>
                  <a:srgbClr val="474747"/>
                </a:solidFill>
              </a:rPr>
              <a:t> </a:t>
            </a:r>
            <a:r>
              <a:rPr lang="en-US" sz="2400" dirty="0" err="1" smtClean="0">
                <a:solidFill>
                  <a:srgbClr val="474747"/>
                </a:solidFill>
              </a:rPr>
              <a:t>verticalmente</a:t>
            </a:r>
            <a:endParaRPr lang="en-US" sz="2400" dirty="0">
              <a:solidFill>
                <a:srgbClr val="474747"/>
              </a:solidFill>
            </a:endParaRPr>
          </a:p>
          <a:p>
            <a:pPr marL="457200" indent="-457200">
              <a:buAutoNum type="arabicPeriod"/>
            </a:pPr>
            <a:r>
              <a:rPr lang="en-US" sz="2400" dirty="0" err="1" smtClean="0">
                <a:solidFill>
                  <a:srgbClr val="474747"/>
                </a:solidFill>
              </a:rPr>
              <a:t>Colocar</a:t>
            </a:r>
            <a:r>
              <a:rPr lang="en-US" sz="2400" dirty="0" smtClean="0">
                <a:solidFill>
                  <a:srgbClr val="474747"/>
                </a:solidFill>
              </a:rPr>
              <a:t> el </a:t>
            </a:r>
            <a:r>
              <a:rPr lang="en-US" sz="2400" dirty="0" err="1" smtClean="0">
                <a:solidFill>
                  <a:srgbClr val="474747"/>
                </a:solidFill>
              </a:rPr>
              <a:t>foco</a:t>
            </a:r>
            <a:r>
              <a:rPr lang="en-US" sz="2400" dirty="0" smtClean="0">
                <a:solidFill>
                  <a:srgbClr val="474747"/>
                </a:solidFill>
              </a:rPr>
              <a:t> de la </a:t>
            </a:r>
            <a:r>
              <a:rPr lang="en-US" sz="2400" dirty="0" err="1" smtClean="0">
                <a:solidFill>
                  <a:srgbClr val="474747"/>
                </a:solidFill>
              </a:rPr>
              <a:t>imagen</a:t>
            </a:r>
            <a:r>
              <a:rPr lang="en-US" sz="2400" dirty="0" smtClean="0">
                <a:solidFill>
                  <a:srgbClr val="474747"/>
                </a:solidFill>
              </a:rPr>
              <a:t> </a:t>
            </a:r>
            <a:r>
              <a:rPr lang="en-US" sz="2400" dirty="0" err="1" smtClean="0">
                <a:solidFill>
                  <a:srgbClr val="474747"/>
                </a:solidFill>
              </a:rPr>
              <a:t>donde</a:t>
            </a:r>
            <a:r>
              <a:rPr lang="en-US" sz="2400" dirty="0" smtClean="0">
                <a:solidFill>
                  <a:srgbClr val="474747"/>
                </a:solidFill>
              </a:rPr>
              <a:t> se </a:t>
            </a:r>
            <a:r>
              <a:rPr lang="en-US" sz="2400" dirty="0" err="1" smtClean="0">
                <a:solidFill>
                  <a:srgbClr val="474747"/>
                </a:solidFill>
              </a:rPr>
              <a:t>intersectan</a:t>
            </a:r>
            <a:r>
              <a:rPr lang="en-US" sz="2400" dirty="0" smtClean="0">
                <a:solidFill>
                  <a:srgbClr val="474747"/>
                </a:solidFill>
              </a:rPr>
              <a:t> </a:t>
            </a:r>
            <a:r>
              <a:rPr lang="en-US" sz="2400" dirty="0" err="1" smtClean="0">
                <a:solidFill>
                  <a:srgbClr val="474747"/>
                </a:solidFill>
              </a:rPr>
              <a:t>las</a:t>
            </a:r>
            <a:r>
              <a:rPr lang="en-US" sz="2400" dirty="0" smtClean="0">
                <a:solidFill>
                  <a:srgbClr val="474747"/>
                </a:solidFill>
              </a:rPr>
              <a:t> </a:t>
            </a:r>
            <a:r>
              <a:rPr lang="en-US" sz="2400" dirty="0" err="1" smtClean="0">
                <a:solidFill>
                  <a:srgbClr val="474747"/>
                </a:solidFill>
              </a:rPr>
              <a:t>lÍneas</a:t>
            </a:r>
            <a:endParaRPr lang="en-US" sz="2400" dirty="0">
              <a:solidFill>
                <a:srgbClr val="474747"/>
              </a:solidFill>
            </a:endParaRPr>
          </a:p>
        </p:txBody>
      </p:sp>
      <p:pic>
        <p:nvPicPr>
          <p:cNvPr id="5" name="Picture 4" descr="rule-of-thirds-diagram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729" y="343378"/>
            <a:ext cx="3761546" cy="3009237"/>
          </a:xfrm>
          <a:prstGeom prst="rect">
            <a:avLst/>
          </a:prstGeom>
        </p:spPr>
      </p:pic>
      <p:pic>
        <p:nvPicPr>
          <p:cNvPr id="7" name="Picture 6" descr="rule-thirds-powerpoints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729" y="3713569"/>
            <a:ext cx="3761546" cy="300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675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rizons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0577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3630" y="6396335"/>
            <a:ext cx="5870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http://</a:t>
            </a:r>
            <a:r>
              <a:rPr lang="en-US" sz="1200" dirty="0" err="1" smtClean="0"/>
              <a:t>emptyeasel.com</a:t>
            </a:r>
            <a:r>
              <a:rPr lang="en-US" sz="1200" dirty="0" smtClean="0"/>
              <a:t>/2009/02/03/the-rule-of-thirds-why-it-works-and-how-to-use-it-in-your-art/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3805771" y="1378506"/>
            <a:ext cx="5171387" cy="4068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Avoid placing anything in the exact center, including horizon lines</a:t>
            </a:r>
          </a:p>
          <a:p>
            <a:endParaRPr lang="en-US" sz="3200" dirty="0">
              <a:solidFill>
                <a:srgbClr val="FFFFFF"/>
              </a:solidFill>
            </a:endParaRPr>
          </a:p>
          <a:p>
            <a:r>
              <a:rPr lang="en-US" sz="3200" dirty="0" smtClean="0">
                <a:solidFill>
                  <a:srgbClr val="FFFFFF"/>
                </a:solidFill>
              </a:rPr>
              <a:t>Placing the horizon line at the top 1/3 or bottom 1/3 of an image creates a more attractive composition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74445" y="38612"/>
            <a:ext cx="402811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The Horizon Line</a:t>
            </a:r>
          </a:p>
          <a:p>
            <a:pPr algn="ctr"/>
            <a:r>
              <a:rPr lang="en-US" sz="2400" dirty="0" smtClean="0">
                <a:solidFill>
                  <a:srgbClr val="D9D9D9"/>
                </a:solidFill>
              </a:rPr>
              <a:t>      La </a:t>
            </a:r>
            <a:r>
              <a:rPr lang="en-US" sz="2400" dirty="0" err="1" smtClean="0">
                <a:solidFill>
                  <a:srgbClr val="D9D9D9"/>
                </a:solidFill>
              </a:rPr>
              <a:t>Línea</a:t>
            </a:r>
            <a:r>
              <a:rPr lang="en-US" sz="2400" dirty="0" smtClean="0">
                <a:solidFill>
                  <a:srgbClr val="D9D9D9"/>
                </a:solidFill>
              </a:rPr>
              <a:t> del Horizonte</a:t>
            </a:r>
            <a:endParaRPr lang="en-US" sz="2400" dirty="0">
              <a:solidFill>
                <a:srgbClr val="D9D9D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92222" y="5688449"/>
            <a:ext cx="4705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>
                    <a:lumMod val="85000"/>
                  </a:schemeClr>
                </a:solidFill>
              </a:rPr>
              <a:t>Evite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85000"/>
                  </a:schemeClr>
                </a:solidFill>
              </a:rPr>
              <a:t>colocar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 nada en el </a:t>
            </a:r>
            <a:r>
              <a:rPr lang="en-US" sz="2000" dirty="0" err="1" smtClean="0">
                <a:solidFill>
                  <a:schemeClr val="bg1">
                    <a:lumMod val="85000"/>
                  </a:schemeClr>
                </a:solidFill>
              </a:rPr>
              <a:t>centro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bg1">
                    <a:lumMod val="85000"/>
                  </a:schemeClr>
                </a:solidFill>
              </a:rPr>
              <a:t>incluyendo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 la </a:t>
            </a:r>
            <a:r>
              <a:rPr lang="en-US" sz="2000" dirty="0" err="1" smtClean="0">
                <a:solidFill>
                  <a:schemeClr val="bg1">
                    <a:lumMod val="85000"/>
                  </a:schemeClr>
                </a:solidFill>
              </a:rPr>
              <a:t>linea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 del </a:t>
            </a:r>
            <a:r>
              <a:rPr lang="en-US" sz="2000" dirty="0" err="1" smtClean="0">
                <a:solidFill>
                  <a:schemeClr val="bg1">
                    <a:lumMod val="85000"/>
                  </a:schemeClr>
                </a:solidFill>
              </a:rPr>
              <a:t>horizonte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099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irds-leonardo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6156269" cy="6882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56268" y="616422"/>
            <a:ext cx="298773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Even though the face is placed daringly close to the left edge, those eyes pointing back toward the center keep our attention from leaving the image.</a:t>
            </a:r>
          </a:p>
          <a:p>
            <a:endParaRPr lang="en-US" sz="2000" dirty="0" smtClean="0">
              <a:solidFill>
                <a:srgbClr val="FFFFFF"/>
              </a:solidFill>
            </a:endParaRPr>
          </a:p>
          <a:p>
            <a:r>
              <a:rPr lang="en-US" sz="2000" dirty="0" smtClean="0">
                <a:solidFill>
                  <a:srgbClr val="FFFFFF"/>
                </a:solidFill>
              </a:rPr>
              <a:t>Then by drawing the head tilted toward the right third and the hair flowing off toward the right bottom corner, Leonardo created a stunningly balanced yet dynamic and emotional image.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" y="6581001"/>
            <a:ext cx="72121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http://</a:t>
            </a:r>
            <a:r>
              <a:rPr lang="en-US" sz="1200" dirty="0" err="1" smtClean="0"/>
              <a:t>emptyeasel.com</a:t>
            </a:r>
            <a:r>
              <a:rPr lang="en-US" sz="1200" dirty="0" smtClean="0"/>
              <a:t>/2009/02/03/the-rule-of-thirds-why-it-works-and-how-to-use-it-in-your-art/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47142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ertical-thirds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0599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2887" y="4180344"/>
            <a:ext cx="8149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Write about it….</a:t>
            </a:r>
          </a:p>
          <a:p>
            <a:pPr algn="ctr"/>
            <a:r>
              <a:rPr lang="en-US" sz="2800" dirty="0" smtClean="0"/>
              <a:t>Which photograph do you think is the most successful, concerning the Rule of Thirds?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>
                <a:solidFill>
                  <a:srgbClr val="404040"/>
                </a:solidFill>
              </a:rPr>
              <a:t>?</a:t>
            </a:r>
            <a:r>
              <a:rPr lang="en-US" sz="2800" dirty="0" err="1" smtClean="0">
                <a:solidFill>
                  <a:srgbClr val="404040"/>
                </a:solidFill>
              </a:rPr>
              <a:t>Qué</a:t>
            </a:r>
            <a:r>
              <a:rPr lang="en-US" sz="2800" dirty="0" smtClean="0">
                <a:solidFill>
                  <a:srgbClr val="404040"/>
                </a:solidFill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</a:rPr>
              <a:t>foto</a:t>
            </a:r>
            <a:r>
              <a:rPr lang="en-US" sz="2800" dirty="0" smtClean="0">
                <a:solidFill>
                  <a:srgbClr val="404040"/>
                </a:solidFill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</a:rPr>
              <a:t>es</a:t>
            </a:r>
            <a:r>
              <a:rPr lang="en-US" sz="2800" dirty="0" smtClean="0">
                <a:solidFill>
                  <a:srgbClr val="404040"/>
                </a:solidFill>
              </a:rPr>
              <a:t> el </a:t>
            </a:r>
            <a:r>
              <a:rPr lang="en-US" sz="2800" dirty="0" err="1" smtClean="0">
                <a:solidFill>
                  <a:srgbClr val="404040"/>
                </a:solidFill>
              </a:rPr>
              <a:t>que</a:t>
            </a:r>
            <a:r>
              <a:rPr lang="en-US" sz="2800" dirty="0" smtClean="0">
                <a:solidFill>
                  <a:srgbClr val="404040"/>
                </a:solidFill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</a:rPr>
              <a:t>tiene</a:t>
            </a:r>
            <a:r>
              <a:rPr lang="en-US" sz="2800" dirty="0" smtClean="0">
                <a:solidFill>
                  <a:srgbClr val="404040"/>
                </a:solidFill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</a:rPr>
              <a:t>más</a:t>
            </a:r>
            <a:r>
              <a:rPr lang="en-US" sz="2800" dirty="0" smtClean="0">
                <a:solidFill>
                  <a:srgbClr val="404040"/>
                </a:solidFill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</a:rPr>
              <a:t>éxito</a:t>
            </a:r>
            <a:r>
              <a:rPr lang="en-US" sz="2800" dirty="0" smtClean="0">
                <a:solidFill>
                  <a:srgbClr val="404040"/>
                </a:solidFill>
              </a:rPr>
              <a:t> a </a:t>
            </a:r>
            <a:r>
              <a:rPr lang="en-US" sz="2800" dirty="0" err="1" smtClean="0">
                <a:solidFill>
                  <a:srgbClr val="404040"/>
                </a:solidFill>
              </a:rPr>
              <a:t>usando</a:t>
            </a:r>
            <a:r>
              <a:rPr lang="en-US" sz="2800" dirty="0" smtClean="0">
                <a:solidFill>
                  <a:srgbClr val="404040"/>
                </a:solidFill>
              </a:rPr>
              <a:t> la </a:t>
            </a:r>
            <a:r>
              <a:rPr lang="en-US" sz="2800" dirty="0" err="1" smtClean="0">
                <a:solidFill>
                  <a:srgbClr val="404040"/>
                </a:solidFill>
              </a:rPr>
              <a:t>regla</a:t>
            </a:r>
            <a:r>
              <a:rPr lang="en-US" sz="2800" dirty="0" smtClean="0">
                <a:solidFill>
                  <a:srgbClr val="404040"/>
                </a:solidFill>
              </a:rPr>
              <a:t> de los </a:t>
            </a:r>
            <a:r>
              <a:rPr lang="en-US" sz="2800" dirty="0" err="1" smtClean="0">
                <a:solidFill>
                  <a:srgbClr val="404040"/>
                </a:solidFill>
              </a:rPr>
              <a:t>tercios</a:t>
            </a:r>
            <a:r>
              <a:rPr lang="en-US" sz="2800" dirty="0" smtClean="0">
                <a:solidFill>
                  <a:srgbClr val="404040"/>
                </a:solidFill>
              </a:rPr>
              <a:t>?</a:t>
            </a:r>
            <a:endParaRPr lang="en-US" sz="2800" dirty="0">
              <a:solidFill>
                <a:srgbClr val="40404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607" y="-23959"/>
            <a:ext cx="9752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http://</a:t>
            </a:r>
            <a:r>
              <a:rPr lang="en-US" sz="1400" dirty="0" err="1" smtClean="0"/>
              <a:t>emptyeasel.com</a:t>
            </a:r>
            <a:r>
              <a:rPr lang="en-US" sz="1400" dirty="0" smtClean="0"/>
              <a:t>/2009/02/03/the-rule-of-thirds-why-it-works-and-how-to-use-it-in-your-art/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61465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irds-reid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722"/>
            <a:ext cx="9133850" cy="61379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44882" y="6211669"/>
            <a:ext cx="65558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/>
              </a:rPr>
              <a:t>http://emptyeasel.com/2009/02/03/the-rule-of-thirds-why-it-works-and-how-to-use-it-in-your-art/</a:t>
            </a:r>
            <a:endParaRPr lang="en-US" sz="1200" dirty="0" smtClean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47434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624</Words>
  <Application>Microsoft Macintosh PowerPoint</Application>
  <PresentationFormat>On-screen Show (4:3)</PresentationFormat>
  <Paragraphs>49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Unity and Variety</vt:lpstr>
      <vt:lpstr>PowerPoint Presentation</vt:lpstr>
      <vt:lpstr>PowerPoint Presentation</vt:lpstr>
      <vt:lpstr>Rule of Thirds La regla de los tercios</vt:lpstr>
      <vt:lpstr>PowerPoint Presentation</vt:lpstr>
      <vt:lpstr>PowerPoint Presentation</vt:lpstr>
      <vt:lpstr>PowerPoint Presentation</vt:lpstr>
      <vt:lpstr>PowerPoint Presentation</vt:lpstr>
    </vt:vector>
  </TitlesOfParts>
  <Company>University of Texas at Austin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Unity and Variety</dc:title>
  <dc:creator>Courtney Carter</dc:creator>
  <cp:lastModifiedBy>Courtney Carter</cp:lastModifiedBy>
  <cp:revision>11</cp:revision>
  <dcterms:created xsi:type="dcterms:W3CDTF">2014-09-15T22:25:36Z</dcterms:created>
  <dcterms:modified xsi:type="dcterms:W3CDTF">2014-09-23T17:47:30Z</dcterms:modified>
</cp:coreProperties>
</file>