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3E0F-C6DE-994E-8D2B-5ACD3AA9698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4C8B-B642-C14C-AEE1-4C9D915D1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Lighter values on</a:t>
            </a:r>
            <a:r>
              <a:rPr lang="en-US" baseline="0" dirty="0" smtClean="0"/>
              <a:t> a value scale are called tints. To make tints, you take the hue and add white.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Darker values are called shades. Shades are mixed by</a:t>
            </a:r>
            <a:r>
              <a:rPr lang="en-US" baseline="0" dirty="0" smtClean="0"/>
              <a:t> adding black to the hue.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Highlights are typically indicated by the tints of a color.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Shadows are typically indicated by the shades</a:t>
            </a:r>
            <a:r>
              <a:rPr lang="en-US" baseline="0" dirty="0" smtClean="0"/>
              <a:t> of a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drawing and painting </a:t>
            </a:r>
            <a:r>
              <a:rPr lang="en-US" baseline="0" dirty="0" smtClean="0"/>
              <a:t> representationally is about creating the illusion of what we see creating the illusion of light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4C8B-B642-C14C-AEE1-4C9D915D15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RwCuhqBQz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03" y="1827739"/>
            <a:ext cx="6965245" cy="8969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Today…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724657"/>
            <a:ext cx="3200400" cy="36027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will: </a:t>
            </a:r>
          </a:p>
          <a:p>
            <a:r>
              <a:rPr lang="en-US" dirty="0" smtClean="0"/>
              <a:t>Explore value as an element of art</a:t>
            </a:r>
          </a:p>
          <a:p>
            <a:r>
              <a:rPr lang="en-US" dirty="0" smtClean="0"/>
              <a:t>Create value scales in our artist journals</a:t>
            </a:r>
          </a:p>
          <a:p>
            <a:r>
              <a:rPr lang="en-US" dirty="0" smtClean="0"/>
              <a:t>Continue working on our </a:t>
            </a:r>
            <a:r>
              <a:rPr lang="en-US" dirty="0" err="1" smtClean="0"/>
              <a:t>Zentangle</a:t>
            </a:r>
            <a:r>
              <a:rPr lang="en-US" dirty="0" smtClean="0"/>
              <a:t> designs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748470"/>
            <a:ext cx="3200400" cy="3605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will:</a:t>
            </a:r>
          </a:p>
          <a:p>
            <a:r>
              <a:rPr lang="en-US" dirty="0" smtClean="0"/>
              <a:t>Complete 3 value scales</a:t>
            </a:r>
          </a:p>
          <a:p>
            <a:r>
              <a:rPr lang="en-US" dirty="0" smtClean="0"/>
              <a:t>Respond to an </a:t>
            </a:r>
            <a:r>
              <a:rPr lang="en-US" dirty="0" err="1" smtClean="0"/>
              <a:t>Ansel</a:t>
            </a:r>
            <a:r>
              <a:rPr lang="en-US" dirty="0" smtClean="0"/>
              <a:t> Adams photograph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9031" y="672584"/>
            <a:ext cx="676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retrieve your portfolios and have your signature on your desk.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0383" y="1458407"/>
            <a:ext cx="63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Bring syllabus, contract, and parent info sheets to my desk.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5" y="1555750"/>
            <a:ext cx="5759240" cy="474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625" y="693003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full range of value positioned correctly can lead to the illusion of form and light.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10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5" y="1555750"/>
            <a:ext cx="5759240" cy="474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857250"/>
            <a:ext cx="665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Now, attempt a couple sphere illusions….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481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u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09559"/>
            <a:ext cx="7708900" cy="360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750" y="4416359"/>
            <a:ext cx="69691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Value does not have to be made with perfect shading with your pencil. You can use these techniques as well. </a:t>
            </a:r>
            <a:endParaRPr lang="en-US" sz="2400" dirty="0" smtClean="0"/>
          </a:p>
          <a:p>
            <a:pPr algn="ctr"/>
            <a:r>
              <a:rPr lang="en-US" sz="2000" dirty="0">
                <a:solidFill>
                  <a:srgbClr val="7EA9CA"/>
                </a:solidFill>
              </a:rPr>
              <a:t>Valor no </a:t>
            </a:r>
            <a:r>
              <a:rPr lang="en-US" sz="2000" dirty="0" err="1">
                <a:solidFill>
                  <a:srgbClr val="7EA9CA"/>
                </a:solidFill>
              </a:rPr>
              <a:t>tiene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que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hacerse</a:t>
            </a:r>
            <a:r>
              <a:rPr lang="en-US" sz="2000" dirty="0">
                <a:solidFill>
                  <a:srgbClr val="7EA9CA"/>
                </a:solidFill>
              </a:rPr>
              <a:t> con </a:t>
            </a:r>
            <a:r>
              <a:rPr lang="en-US" sz="2000" dirty="0" err="1">
                <a:solidFill>
                  <a:srgbClr val="7EA9CA"/>
                </a:solidFill>
              </a:rPr>
              <a:t>sombreado</a:t>
            </a:r>
            <a:r>
              <a:rPr lang="en-US" sz="2000" dirty="0">
                <a:solidFill>
                  <a:srgbClr val="7EA9CA"/>
                </a:solidFill>
              </a:rPr>
              <a:t> perfecto con el </a:t>
            </a:r>
            <a:r>
              <a:rPr lang="en-US" sz="2000" dirty="0" err="1">
                <a:solidFill>
                  <a:srgbClr val="7EA9CA"/>
                </a:solidFill>
              </a:rPr>
              <a:t>lápiz</a:t>
            </a:r>
            <a:r>
              <a:rPr lang="en-US" sz="2000" dirty="0">
                <a:solidFill>
                  <a:srgbClr val="7EA9CA"/>
                </a:solidFill>
              </a:rPr>
              <a:t>. </a:t>
            </a:r>
            <a:r>
              <a:rPr lang="en-US" sz="2000" dirty="0" err="1">
                <a:solidFill>
                  <a:srgbClr val="7EA9CA"/>
                </a:solidFill>
              </a:rPr>
              <a:t>Puede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utilizar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estas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técnicas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también</a:t>
            </a:r>
            <a:endParaRPr lang="en-US" sz="2000" dirty="0">
              <a:solidFill>
                <a:srgbClr val="7EA9CA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82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70000"/>
            <a:ext cx="6196405" cy="4453069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Draw a circle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Draw a smaller circle LIGHTLY inside the larger one to signify the highlight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Begin shading from the edges of the large circle and get lighter and lighter as you get towards the highlight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Use your finger to rub and blend the graphite (pencil marks)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5375" y="5413375"/>
            <a:ext cx="687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KRwCuhqBQz8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0"/>
            <a:ext cx="5477227" cy="6191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Write about it…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619125"/>
            <a:ext cx="3429001" cy="5752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Tell me what you see.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What kind of feeling do you get while looking at this. </a:t>
            </a:r>
            <a:r>
              <a:rPr lang="en-US" sz="1800" dirty="0" smtClean="0"/>
              <a:t>Stare at it until you can describe some emotional response.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How would you describe the value in this photograph</a:t>
            </a:r>
            <a:r>
              <a:rPr lang="en-US" dirty="0" smtClean="0"/>
              <a:t>?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solidFill>
                  <a:srgbClr val="7EA9CA"/>
                </a:solidFill>
              </a:rPr>
              <a:t>Dime lo </a:t>
            </a:r>
            <a:r>
              <a:rPr lang="en-US" sz="1900" dirty="0" err="1">
                <a:solidFill>
                  <a:srgbClr val="7EA9CA"/>
                </a:solidFill>
              </a:rPr>
              <a:t>que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ves</a:t>
            </a:r>
            <a:r>
              <a:rPr lang="en-US" sz="1900" dirty="0">
                <a:solidFill>
                  <a:srgbClr val="7EA9CA"/>
                </a:solidFill>
              </a:rPr>
              <a:t>.</a:t>
            </a:r>
            <a:br>
              <a:rPr lang="en-US" sz="1900" dirty="0">
                <a:solidFill>
                  <a:srgbClr val="7EA9CA"/>
                </a:solidFill>
              </a:rPr>
            </a:br>
            <a:r>
              <a:rPr lang="en-US" sz="1900" dirty="0">
                <a:solidFill>
                  <a:srgbClr val="7EA9CA"/>
                </a:solidFill>
              </a:rPr>
              <a:t>¿</a:t>
            </a:r>
            <a:r>
              <a:rPr lang="en-US" sz="1900" dirty="0" err="1">
                <a:solidFill>
                  <a:srgbClr val="7EA9CA"/>
                </a:solidFill>
              </a:rPr>
              <a:t>Qué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clase</a:t>
            </a:r>
            <a:r>
              <a:rPr lang="en-US" sz="1900" dirty="0">
                <a:solidFill>
                  <a:srgbClr val="7EA9CA"/>
                </a:solidFill>
              </a:rPr>
              <a:t> de </a:t>
            </a:r>
            <a:r>
              <a:rPr lang="en-US" sz="1900" dirty="0" err="1">
                <a:solidFill>
                  <a:srgbClr val="7EA9CA"/>
                </a:solidFill>
              </a:rPr>
              <a:t>sentimiento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sacas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mirando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 smtClean="0">
                <a:solidFill>
                  <a:srgbClr val="7EA9CA"/>
                </a:solidFill>
              </a:rPr>
              <a:t>esto</a:t>
            </a:r>
            <a:r>
              <a:rPr lang="en-US" sz="1900" dirty="0">
                <a:solidFill>
                  <a:srgbClr val="7EA9CA"/>
                </a:solidFill>
              </a:rPr>
              <a:t>?</a:t>
            </a:r>
            <a:r>
              <a:rPr lang="en-US" sz="1900" smtClean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Mirarlo</a:t>
            </a:r>
            <a:r>
              <a:rPr lang="en-US" sz="1900" dirty="0">
                <a:solidFill>
                  <a:srgbClr val="7EA9CA"/>
                </a:solidFill>
              </a:rPr>
              <a:t> hasta </a:t>
            </a:r>
            <a:r>
              <a:rPr lang="en-US" sz="1900" dirty="0" err="1">
                <a:solidFill>
                  <a:srgbClr val="7EA9CA"/>
                </a:solidFill>
              </a:rPr>
              <a:t>que</a:t>
            </a:r>
            <a:r>
              <a:rPr lang="en-US" sz="1900" dirty="0">
                <a:solidFill>
                  <a:srgbClr val="7EA9CA"/>
                </a:solidFill>
              </a:rPr>
              <a:t> se </a:t>
            </a:r>
            <a:r>
              <a:rPr lang="en-US" sz="1900" dirty="0" err="1">
                <a:solidFill>
                  <a:srgbClr val="7EA9CA"/>
                </a:solidFill>
              </a:rPr>
              <a:t>puede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describir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una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respuesta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emocional</a:t>
            </a:r>
            <a:r>
              <a:rPr lang="en-US" sz="1900" dirty="0">
                <a:solidFill>
                  <a:srgbClr val="7EA9CA"/>
                </a:solidFill>
              </a:rPr>
              <a:t>.</a:t>
            </a:r>
            <a:br>
              <a:rPr lang="en-US" sz="1900" dirty="0">
                <a:solidFill>
                  <a:srgbClr val="7EA9CA"/>
                </a:solidFill>
              </a:rPr>
            </a:br>
            <a:r>
              <a:rPr lang="en-US" sz="1900" dirty="0">
                <a:solidFill>
                  <a:srgbClr val="7EA9CA"/>
                </a:solidFill>
              </a:rPr>
              <a:t>¿</a:t>
            </a:r>
            <a:r>
              <a:rPr lang="en-US" sz="1900" dirty="0" err="1">
                <a:solidFill>
                  <a:srgbClr val="7EA9CA"/>
                </a:solidFill>
              </a:rPr>
              <a:t>Cómo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describiría</a:t>
            </a:r>
            <a:r>
              <a:rPr lang="en-US" sz="1900" dirty="0">
                <a:solidFill>
                  <a:srgbClr val="7EA9CA"/>
                </a:solidFill>
              </a:rPr>
              <a:t> el valor de </a:t>
            </a:r>
            <a:r>
              <a:rPr lang="en-US" sz="1900" dirty="0" err="1">
                <a:solidFill>
                  <a:srgbClr val="7EA9CA"/>
                </a:solidFill>
              </a:rPr>
              <a:t>esta</a:t>
            </a:r>
            <a:r>
              <a:rPr lang="en-US" sz="1900" dirty="0">
                <a:solidFill>
                  <a:srgbClr val="7EA9CA"/>
                </a:solidFill>
              </a:rPr>
              <a:t> </a:t>
            </a:r>
            <a:r>
              <a:rPr lang="en-US" sz="1900" dirty="0" err="1">
                <a:solidFill>
                  <a:srgbClr val="7EA9CA"/>
                </a:solidFill>
              </a:rPr>
              <a:t>fotografía</a:t>
            </a:r>
            <a:r>
              <a:rPr lang="en-US" sz="1900" dirty="0">
                <a:solidFill>
                  <a:srgbClr val="7EA9CA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4" name="Picture 3" descr="ad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8" y="666749"/>
            <a:ext cx="4174012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9375" y="6371709"/>
            <a:ext cx="866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Ansel</a:t>
            </a:r>
            <a:r>
              <a:rPr lang="en-US" dirty="0" smtClean="0">
                <a:solidFill>
                  <a:srgbClr val="FFFFFF"/>
                </a:solidFill>
              </a:rPr>
              <a:t> Adams, </a:t>
            </a:r>
            <a:r>
              <a:rPr lang="en-US" i="1" dirty="0" smtClean="0">
                <a:solidFill>
                  <a:srgbClr val="FFFFFF"/>
                </a:solidFill>
              </a:rPr>
              <a:t>Untitled</a:t>
            </a:r>
            <a:r>
              <a:rPr lang="en-US" dirty="0" smtClean="0">
                <a:solidFill>
                  <a:srgbClr val="FFFFFF"/>
                </a:solidFill>
              </a:rPr>
              <a:t>, 1968 at  UC Berkeley, photograph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6894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VALUE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86125"/>
            <a:ext cx="5712179" cy="1974497"/>
          </a:xfrm>
        </p:spPr>
        <p:txBody>
          <a:bodyPr/>
          <a:lstStyle/>
          <a:p>
            <a:r>
              <a:rPr lang="en-US" sz="3600" u="sng" dirty="0" smtClean="0"/>
              <a:t>Element of Art</a:t>
            </a:r>
          </a:p>
          <a:p>
            <a:r>
              <a:rPr lang="en-US" sz="3200" dirty="0" smtClean="0"/>
              <a:t>Refers to the lightness or darkness of a color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11490" y="5073230"/>
            <a:ext cx="65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El Valor: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Elemento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de Arte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Se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refiere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 la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luminosidad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o la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oscuridad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de un color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6" y="2000249"/>
            <a:ext cx="6262134" cy="407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125" y="1063625"/>
            <a:ext cx="663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Value scale</a:t>
            </a:r>
            <a:r>
              <a:rPr lang="en-US" sz="2400" dirty="0" smtClean="0"/>
              <a:t>: A tool used to measure </a:t>
            </a:r>
            <a:r>
              <a:rPr lang="en-US" sz="2400" dirty="0" smtClean="0"/>
              <a:t>value</a:t>
            </a:r>
          </a:p>
          <a:p>
            <a:pPr algn="ctr"/>
            <a:r>
              <a:rPr lang="en-US" sz="2000" b="1" dirty="0" err="1" smtClean="0">
                <a:solidFill>
                  <a:srgbClr val="7EA9CA"/>
                </a:solidFill>
              </a:rPr>
              <a:t>Escala</a:t>
            </a:r>
            <a:r>
              <a:rPr lang="en-US" sz="2000" b="1" dirty="0" smtClean="0">
                <a:solidFill>
                  <a:srgbClr val="7EA9CA"/>
                </a:solidFill>
              </a:rPr>
              <a:t> de valor</a:t>
            </a:r>
            <a:r>
              <a:rPr lang="en-US" sz="2000" dirty="0" smtClean="0">
                <a:solidFill>
                  <a:srgbClr val="7EA9CA"/>
                </a:solidFill>
              </a:rPr>
              <a:t>: un </a:t>
            </a:r>
            <a:r>
              <a:rPr lang="en-US" sz="2000" dirty="0" err="1" smtClean="0">
                <a:solidFill>
                  <a:srgbClr val="7EA9CA"/>
                </a:solidFill>
              </a:rPr>
              <a:t>instrumento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para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medir</a:t>
            </a:r>
            <a:r>
              <a:rPr lang="en-US" sz="2000" dirty="0" smtClean="0">
                <a:solidFill>
                  <a:srgbClr val="7EA9CA"/>
                </a:solidFill>
              </a:rPr>
              <a:t> el valor</a:t>
            </a:r>
            <a:endParaRPr lang="en-US" sz="2000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45" y="1711324"/>
            <a:ext cx="6419030" cy="413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375" y="920750"/>
            <a:ext cx="706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Tint</a:t>
            </a:r>
            <a:r>
              <a:rPr lang="en-US" sz="2800" dirty="0" smtClean="0"/>
              <a:t>: any color with white </a:t>
            </a:r>
            <a:r>
              <a:rPr lang="en-US" sz="2800" dirty="0" smtClean="0"/>
              <a:t>added</a:t>
            </a:r>
          </a:p>
          <a:p>
            <a:pPr algn="ctr"/>
            <a:r>
              <a:rPr lang="en-US" sz="2000" b="1" dirty="0" smtClean="0">
                <a:solidFill>
                  <a:srgbClr val="7EA9CA"/>
                </a:solidFill>
              </a:rPr>
              <a:t>El </a:t>
            </a:r>
            <a:r>
              <a:rPr lang="en-US" sz="2000" b="1" dirty="0" err="1">
                <a:solidFill>
                  <a:srgbClr val="7EA9CA"/>
                </a:solidFill>
              </a:rPr>
              <a:t>T</a:t>
            </a:r>
            <a:r>
              <a:rPr lang="en-US" sz="2000" b="1" dirty="0" err="1" smtClean="0">
                <a:solidFill>
                  <a:srgbClr val="7EA9CA"/>
                </a:solidFill>
              </a:rPr>
              <a:t>inte</a:t>
            </a:r>
            <a:r>
              <a:rPr lang="en-US" sz="2000" b="1" dirty="0" smtClean="0">
                <a:solidFill>
                  <a:srgbClr val="7EA9CA"/>
                </a:solidFill>
              </a:rPr>
              <a:t>: </a:t>
            </a:r>
            <a:r>
              <a:rPr lang="en-US" sz="2000" dirty="0" err="1" smtClean="0">
                <a:solidFill>
                  <a:srgbClr val="7EA9CA"/>
                </a:solidFill>
              </a:rPr>
              <a:t>cualquier</a:t>
            </a:r>
            <a:r>
              <a:rPr lang="en-US" sz="2000" dirty="0" smtClean="0">
                <a:solidFill>
                  <a:srgbClr val="7EA9CA"/>
                </a:solidFill>
              </a:rPr>
              <a:t> color con </a:t>
            </a:r>
            <a:r>
              <a:rPr lang="en-US" sz="2000" dirty="0" err="1" smtClean="0">
                <a:solidFill>
                  <a:srgbClr val="7EA9CA"/>
                </a:solidFill>
              </a:rPr>
              <a:t>blanco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añadido</a:t>
            </a:r>
            <a:endParaRPr lang="en-US" sz="2000" b="1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68" y="1920875"/>
            <a:ext cx="6427107" cy="4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468" y="984250"/>
            <a:ext cx="655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Shade</a:t>
            </a:r>
            <a:r>
              <a:rPr lang="en-US" sz="2800" dirty="0" smtClean="0"/>
              <a:t>: any color with black </a:t>
            </a:r>
            <a:r>
              <a:rPr lang="en-US" sz="2800" dirty="0" smtClean="0"/>
              <a:t>added</a:t>
            </a:r>
          </a:p>
          <a:p>
            <a:pPr algn="ctr"/>
            <a:r>
              <a:rPr lang="en-US" sz="2000" b="1" dirty="0" err="1" smtClean="0">
                <a:solidFill>
                  <a:srgbClr val="7EA9CA"/>
                </a:solidFill>
              </a:rPr>
              <a:t>Sombra</a:t>
            </a:r>
            <a:r>
              <a:rPr lang="en-US" sz="2000" b="1" dirty="0" smtClean="0">
                <a:solidFill>
                  <a:srgbClr val="7EA9CA"/>
                </a:solidFill>
              </a:rPr>
              <a:t>: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cualquier</a:t>
            </a:r>
            <a:r>
              <a:rPr lang="en-US" sz="2000" dirty="0" smtClean="0">
                <a:solidFill>
                  <a:srgbClr val="7EA9CA"/>
                </a:solidFill>
              </a:rPr>
              <a:t> color con negro </a:t>
            </a:r>
            <a:r>
              <a:rPr lang="en-US" sz="2000" dirty="0" err="1" smtClean="0">
                <a:solidFill>
                  <a:srgbClr val="7EA9CA"/>
                </a:solidFill>
              </a:rPr>
              <a:t>añadido</a:t>
            </a:r>
            <a:endParaRPr lang="en-US" sz="2000" b="1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50" y="1797851"/>
            <a:ext cx="6736825" cy="431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75" y="705792"/>
            <a:ext cx="6588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Tints make up the </a:t>
            </a:r>
            <a:r>
              <a:rPr lang="en-US" sz="2400" b="1" dirty="0" smtClean="0"/>
              <a:t>highlights</a:t>
            </a:r>
            <a:r>
              <a:rPr lang="en-US" sz="2400" dirty="0" smtClean="0"/>
              <a:t> in an </a:t>
            </a:r>
            <a:r>
              <a:rPr lang="en-US" sz="2400" dirty="0" smtClean="0"/>
              <a:t>artwork</a:t>
            </a:r>
          </a:p>
          <a:p>
            <a:pPr algn="ctr"/>
            <a:r>
              <a:rPr lang="en-US" sz="2000" dirty="0" err="1" smtClean="0">
                <a:solidFill>
                  <a:srgbClr val="7EA9CA"/>
                </a:solidFill>
              </a:rPr>
              <a:t>Tintes</a:t>
            </a:r>
            <a:r>
              <a:rPr lang="en-US" sz="2000" dirty="0" smtClean="0">
                <a:solidFill>
                  <a:srgbClr val="7EA9CA"/>
                </a:solidFill>
              </a:rPr>
              <a:t> son los </a:t>
            </a:r>
            <a:r>
              <a:rPr lang="en-US" sz="2000" b="1" dirty="0" smtClean="0">
                <a:solidFill>
                  <a:srgbClr val="7EA9CA"/>
                </a:solidFill>
              </a:rPr>
              <a:t>toques de </a:t>
            </a:r>
            <a:r>
              <a:rPr lang="en-US" sz="2000" b="1" dirty="0" err="1" smtClean="0">
                <a:solidFill>
                  <a:srgbClr val="7EA9CA"/>
                </a:solidFill>
              </a:rPr>
              <a:t>luz</a:t>
            </a:r>
            <a:r>
              <a:rPr lang="en-US" sz="2000" b="1" dirty="0" smtClean="0">
                <a:solidFill>
                  <a:srgbClr val="7EA9CA"/>
                </a:solidFill>
              </a:rPr>
              <a:t> </a:t>
            </a:r>
            <a:r>
              <a:rPr lang="en-US" sz="2000" dirty="0" smtClean="0">
                <a:solidFill>
                  <a:srgbClr val="7EA9CA"/>
                </a:solidFill>
              </a:rPr>
              <a:t>de </a:t>
            </a:r>
            <a:r>
              <a:rPr lang="en-US" sz="2000" dirty="0" err="1" smtClean="0">
                <a:solidFill>
                  <a:srgbClr val="7EA9CA"/>
                </a:solidFill>
              </a:rPr>
              <a:t>una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obra</a:t>
            </a:r>
            <a:r>
              <a:rPr lang="en-US" sz="2000" dirty="0" smtClean="0">
                <a:solidFill>
                  <a:srgbClr val="7EA9CA"/>
                </a:solidFill>
              </a:rPr>
              <a:t> de arte.</a:t>
            </a:r>
            <a:endParaRPr lang="en-US" sz="2000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767713"/>
            <a:ext cx="6470650" cy="416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75" y="936625"/>
            <a:ext cx="6588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Shade makes up the </a:t>
            </a:r>
            <a:r>
              <a:rPr lang="en-US" sz="2400" b="1" dirty="0" smtClean="0"/>
              <a:t>shadows</a:t>
            </a:r>
            <a:r>
              <a:rPr lang="en-US" sz="2400" dirty="0" smtClean="0"/>
              <a:t> in an </a:t>
            </a:r>
            <a:r>
              <a:rPr lang="en-US" sz="2400" dirty="0" smtClean="0"/>
              <a:t>artwork</a:t>
            </a:r>
          </a:p>
          <a:p>
            <a:pPr algn="ctr"/>
            <a:r>
              <a:rPr lang="en-US" sz="2000" dirty="0" err="1" smtClean="0">
                <a:solidFill>
                  <a:srgbClr val="7EA9CA"/>
                </a:solidFill>
              </a:rPr>
              <a:t>Sombra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hace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que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las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sombras</a:t>
            </a:r>
            <a:r>
              <a:rPr lang="en-US" sz="2000" dirty="0" smtClean="0">
                <a:solidFill>
                  <a:srgbClr val="7EA9CA"/>
                </a:solidFill>
              </a:rPr>
              <a:t> de </a:t>
            </a:r>
            <a:r>
              <a:rPr lang="en-US" sz="2000" dirty="0" err="1" smtClean="0">
                <a:solidFill>
                  <a:srgbClr val="7EA9CA"/>
                </a:solidFill>
              </a:rPr>
              <a:t>una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obra</a:t>
            </a:r>
            <a:r>
              <a:rPr lang="en-US" sz="2000" dirty="0" smtClean="0">
                <a:solidFill>
                  <a:srgbClr val="7EA9CA"/>
                </a:solidFill>
              </a:rPr>
              <a:t> de arte.</a:t>
            </a:r>
            <a:endParaRPr lang="en-US" sz="2000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5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680984"/>
            <a:ext cx="6693374" cy="380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875" y="480655"/>
            <a:ext cx="755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Creating a full range of value leads to the </a:t>
            </a:r>
            <a:endParaRPr lang="en-US" sz="2600" dirty="0" smtClean="0"/>
          </a:p>
          <a:p>
            <a:pPr algn="ctr"/>
            <a:r>
              <a:rPr lang="en-US" sz="2600" b="1" u="sng" dirty="0" smtClean="0"/>
              <a:t>illusion </a:t>
            </a:r>
            <a:r>
              <a:rPr lang="en-US" sz="2600" b="1" u="sng" dirty="0" smtClean="0"/>
              <a:t>of </a:t>
            </a:r>
            <a:r>
              <a:rPr lang="en-US" sz="2600" b="1" u="sng" dirty="0" smtClean="0"/>
              <a:t>form.</a:t>
            </a:r>
          </a:p>
          <a:p>
            <a:pPr algn="ctr"/>
            <a:r>
              <a:rPr lang="en-US" sz="2000" dirty="0" err="1" smtClean="0">
                <a:solidFill>
                  <a:srgbClr val="7EA9CA"/>
                </a:solidFill>
              </a:rPr>
              <a:t>Crear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una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gama</a:t>
            </a:r>
            <a:r>
              <a:rPr lang="en-US" sz="2000" dirty="0" smtClean="0">
                <a:solidFill>
                  <a:srgbClr val="7EA9CA"/>
                </a:solidFill>
              </a:rPr>
              <a:t> </a:t>
            </a:r>
            <a:r>
              <a:rPr lang="en-US" sz="2000" dirty="0" err="1" smtClean="0">
                <a:solidFill>
                  <a:srgbClr val="7EA9CA"/>
                </a:solidFill>
              </a:rPr>
              <a:t>completa</a:t>
            </a:r>
            <a:r>
              <a:rPr lang="en-US" sz="2000" dirty="0" smtClean="0">
                <a:solidFill>
                  <a:srgbClr val="7EA9CA"/>
                </a:solidFill>
              </a:rPr>
              <a:t> de valor </a:t>
            </a:r>
            <a:r>
              <a:rPr lang="en-US" sz="2000" dirty="0" err="1" smtClean="0">
                <a:solidFill>
                  <a:srgbClr val="7EA9CA"/>
                </a:solidFill>
              </a:rPr>
              <a:t>lleva</a:t>
            </a:r>
            <a:r>
              <a:rPr lang="en-US" sz="2000" dirty="0" smtClean="0">
                <a:solidFill>
                  <a:srgbClr val="7EA9CA"/>
                </a:solidFill>
              </a:rPr>
              <a:t> a </a:t>
            </a:r>
            <a:r>
              <a:rPr lang="en-US" sz="2000" b="1" u="sng" dirty="0" smtClean="0">
                <a:solidFill>
                  <a:srgbClr val="7EA9CA"/>
                </a:solidFill>
              </a:rPr>
              <a:t>la </a:t>
            </a:r>
            <a:r>
              <a:rPr lang="en-US" sz="2000" b="1" u="sng" dirty="0" err="1" smtClean="0">
                <a:solidFill>
                  <a:srgbClr val="7EA9CA"/>
                </a:solidFill>
              </a:rPr>
              <a:t>ilusión</a:t>
            </a:r>
            <a:r>
              <a:rPr lang="en-US" sz="2000" b="1" u="sng" dirty="0" smtClean="0">
                <a:solidFill>
                  <a:srgbClr val="7EA9CA"/>
                </a:solidFill>
              </a:rPr>
              <a:t> de la forma</a:t>
            </a:r>
            <a:r>
              <a:rPr lang="en-US" sz="2000" dirty="0" smtClean="0">
                <a:solidFill>
                  <a:srgbClr val="7EA9CA"/>
                </a:solidFill>
              </a:rPr>
              <a:t>.</a:t>
            </a:r>
            <a:endParaRPr lang="en-US" sz="2000" dirty="0">
              <a:solidFill>
                <a:srgbClr val="7EA9C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154" y="5481459"/>
            <a:ext cx="7889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Since drawing and painting  representationally is about creating the illusion of what we </a:t>
            </a:r>
            <a:r>
              <a:rPr lang="en-US" sz="2000" dirty="0" smtClean="0"/>
              <a:t>see, </a:t>
            </a:r>
            <a:r>
              <a:rPr lang="en-US" sz="2000" dirty="0"/>
              <a:t>creating the illusion of light is important.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1470025"/>
            <a:ext cx="5387975" cy="454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144" y="603816"/>
            <a:ext cx="73693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/>
              <a:t>arrangement</a:t>
            </a:r>
            <a:r>
              <a:rPr lang="en-US" sz="2400" dirty="0" smtClean="0"/>
              <a:t> of </a:t>
            </a:r>
            <a:r>
              <a:rPr lang="en-US" sz="2400" b="1" dirty="0" smtClean="0"/>
              <a:t>values</a:t>
            </a:r>
            <a:r>
              <a:rPr lang="en-US" sz="2400" dirty="0" smtClean="0"/>
              <a:t> in a drawing leads to the illusion of a light source, such as a light bulb or flame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000" b="1" dirty="0">
                <a:solidFill>
                  <a:srgbClr val="7EA9CA"/>
                </a:solidFill>
              </a:rPr>
              <a:t>El </a:t>
            </a:r>
            <a:r>
              <a:rPr lang="en-US" sz="2000" b="1" dirty="0" err="1">
                <a:solidFill>
                  <a:srgbClr val="7EA9CA"/>
                </a:solidFill>
              </a:rPr>
              <a:t>arreglo</a:t>
            </a:r>
            <a:r>
              <a:rPr lang="en-US" sz="2000" b="1" dirty="0">
                <a:solidFill>
                  <a:srgbClr val="7EA9CA"/>
                </a:solidFill>
              </a:rPr>
              <a:t> de los </a:t>
            </a:r>
            <a:r>
              <a:rPr lang="en-US" sz="2000" b="1" dirty="0" err="1">
                <a:solidFill>
                  <a:srgbClr val="7EA9CA"/>
                </a:solidFill>
              </a:rPr>
              <a:t>valores</a:t>
            </a:r>
            <a:r>
              <a:rPr lang="en-US" sz="2000" b="1" dirty="0">
                <a:solidFill>
                  <a:srgbClr val="7EA9CA"/>
                </a:solidFill>
              </a:rPr>
              <a:t> </a:t>
            </a:r>
            <a:r>
              <a:rPr lang="en-US" sz="2000" dirty="0">
                <a:solidFill>
                  <a:srgbClr val="7EA9CA"/>
                </a:solidFill>
              </a:rPr>
              <a:t>en un </a:t>
            </a:r>
            <a:r>
              <a:rPr lang="en-US" sz="2000" dirty="0" err="1">
                <a:solidFill>
                  <a:srgbClr val="7EA9CA"/>
                </a:solidFill>
              </a:rPr>
              <a:t>dibujo</a:t>
            </a:r>
            <a:r>
              <a:rPr lang="en-US" sz="2000" dirty="0">
                <a:solidFill>
                  <a:srgbClr val="7EA9CA"/>
                </a:solidFill>
              </a:rPr>
              <a:t> conduce a la </a:t>
            </a:r>
            <a:r>
              <a:rPr lang="en-US" sz="2000" dirty="0" err="1">
                <a:solidFill>
                  <a:srgbClr val="7EA9CA"/>
                </a:solidFill>
              </a:rPr>
              <a:t>ilusión</a:t>
            </a:r>
            <a:r>
              <a:rPr lang="en-US" sz="2000" dirty="0">
                <a:solidFill>
                  <a:srgbClr val="7EA9CA"/>
                </a:solidFill>
              </a:rPr>
              <a:t> de </a:t>
            </a:r>
            <a:r>
              <a:rPr lang="en-US" sz="2000" dirty="0" err="1">
                <a:solidFill>
                  <a:srgbClr val="7EA9CA"/>
                </a:solidFill>
              </a:rPr>
              <a:t>una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fuente</a:t>
            </a:r>
            <a:r>
              <a:rPr lang="en-US" sz="2000" dirty="0">
                <a:solidFill>
                  <a:srgbClr val="7EA9CA"/>
                </a:solidFill>
              </a:rPr>
              <a:t> de </a:t>
            </a:r>
            <a:r>
              <a:rPr lang="en-US" sz="2000" dirty="0" err="1">
                <a:solidFill>
                  <a:srgbClr val="7EA9CA"/>
                </a:solidFill>
              </a:rPr>
              <a:t>luz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como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una</a:t>
            </a:r>
            <a:r>
              <a:rPr lang="en-US" sz="2000" dirty="0">
                <a:solidFill>
                  <a:srgbClr val="7EA9CA"/>
                </a:solidFill>
              </a:rPr>
              <a:t> </a:t>
            </a:r>
            <a:r>
              <a:rPr lang="en-US" sz="2000" dirty="0" err="1">
                <a:solidFill>
                  <a:srgbClr val="7EA9CA"/>
                </a:solidFill>
              </a:rPr>
              <a:t>bombilla</a:t>
            </a:r>
            <a:r>
              <a:rPr lang="en-US" sz="2000" dirty="0">
                <a:solidFill>
                  <a:srgbClr val="7EA9CA"/>
                </a:solidFill>
              </a:rPr>
              <a:t> de </a:t>
            </a:r>
            <a:r>
              <a:rPr lang="en-US" sz="2000" dirty="0" err="1">
                <a:solidFill>
                  <a:srgbClr val="7EA9CA"/>
                </a:solidFill>
              </a:rPr>
              <a:t>luz</a:t>
            </a:r>
            <a:r>
              <a:rPr lang="en-US" sz="2000" dirty="0">
                <a:solidFill>
                  <a:srgbClr val="7EA9CA"/>
                </a:solidFill>
              </a:rPr>
              <a:t> o </a:t>
            </a:r>
            <a:r>
              <a:rPr lang="en-US" sz="2000" dirty="0" smtClean="0">
                <a:solidFill>
                  <a:srgbClr val="7EA9CA"/>
                </a:solidFill>
              </a:rPr>
              <a:t>llama</a:t>
            </a:r>
            <a:r>
              <a:rPr lang="en-US" sz="2000" dirty="0">
                <a:solidFill>
                  <a:srgbClr val="7EA9CA"/>
                </a:solidFill>
              </a:rPr>
              <a:t>.</a:t>
            </a:r>
            <a:endParaRPr lang="en-US" sz="2000" dirty="0">
              <a:solidFill>
                <a:srgbClr val="7EA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81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89</TotalTime>
  <Words>551</Words>
  <Application>Microsoft Macintosh PowerPoint</Application>
  <PresentationFormat>On-screen Show (4:3)</PresentationFormat>
  <Paragraphs>68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Today…</vt:lpstr>
      <vt:lpstr>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about it…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</dc:title>
  <dc:creator>Courtney Carter</dc:creator>
  <cp:lastModifiedBy>Courtney Carter</cp:lastModifiedBy>
  <cp:revision>13</cp:revision>
  <dcterms:created xsi:type="dcterms:W3CDTF">2014-09-12T03:16:05Z</dcterms:created>
  <dcterms:modified xsi:type="dcterms:W3CDTF">2014-09-23T18:26:49Z</dcterms:modified>
</cp:coreProperties>
</file>